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334" r:id="rId3"/>
    <p:sldId id="327" r:id="rId4"/>
    <p:sldId id="335" r:id="rId5"/>
    <p:sldId id="330" r:id="rId6"/>
    <p:sldId id="337" r:id="rId7"/>
    <p:sldId id="338" r:id="rId8"/>
    <p:sldId id="319" r:id="rId9"/>
    <p:sldId id="344" r:id="rId10"/>
    <p:sldId id="322" r:id="rId11"/>
    <p:sldId id="341" r:id="rId12"/>
    <p:sldId id="323" r:id="rId13"/>
    <p:sldId id="326" r:id="rId14"/>
    <p:sldId id="346" r:id="rId15"/>
    <p:sldId id="34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33A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698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-15000" r="-1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EE40-E3E0-41AD-A4FE-9E3206F88BB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9D69-22D5-4698-8FFF-74193614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Thứ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tư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ngày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29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tháng</a:t>
            </a:r>
            <a:r>
              <a:rPr lang="en-US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năm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2020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47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err="1" smtClean="0">
                <a:solidFill>
                  <a:srgbClr val="00B0F0"/>
                </a:solidFill>
              </a:rPr>
              <a:t>Tiếng</a:t>
            </a:r>
            <a:r>
              <a:rPr lang="en-US" sz="4400" b="1" u="sng" dirty="0" smtClean="0">
                <a:solidFill>
                  <a:srgbClr val="00B0F0"/>
                </a:solidFill>
              </a:rPr>
              <a:t> </a:t>
            </a:r>
            <a:r>
              <a:rPr lang="en-US" sz="4400" b="1" u="sng" dirty="0" err="1" smtClean="0">
                <a:solidFill>
                  <a:srgbClr val="00B0F0"/>
                </a:solidFill>
              </a:rPr>
              <a:t>Việt</a:t>
            </a:r>
            <a:endParaRPr lang="en-US" sz="4400" b="1" u="sng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FFFF00"/>
                </a:solidFill>
              </a:rPr>
              <a:t>Tiết</a:t>
            </a:r>
            <a:r>
              <a:rPr lang="en-US" sz="4800" b="1" dirty="0" smtClean="0">
                <a:solidFill>
                  <a:srgbClr val="FFFF00"/>
                </a:solidFill>
              </a:rPr>
              <a:t> 7, 8</a:t>
            </a:r>
            <a:r>
              <a:rPr lang="en-US" sz="6000" b="1" dirty="0" smtClean="0">
                <a:solidFill>
                  <a:srgbClr val="FFFF00"/>
                </a:solidFill>
              </a:rPr>
              <a:t>: </a:t>
            </a:r>
            <a:r>
              <a:rPr lang="en-US" sz="5400" b="1" dirty="0" err="1" smtClean="0">
                <a:solidFill>
                  <a:srgbClr val="FFFF00"/>
                </a:solidFill>
              </a:rPr>
              <a:t>Vần</a:t>
            </a:r>
            <a:r>
              <a:rPr lang="en-US" sz="5400" b="1" dirty="0" smtClean="0">
                <a:solidFill>
                  <a:srgbClr val="FFFF00"/>
                </a:solidFill>
              </a:rPr>
              <a:t> /</a:t>
            </a:r>
            <a:r>
              <a:rPr lang="en-US" sz="5400" b="1" dirty="0" err="1" smtClean="0">
                <a:solidFill>
                  <a:srgbClr val="FFFF00"/>
                </a:solidFill>
              </a:rPr>
              <a:t>oi</a:t>
            </a:r>
            <a:r>
              <a:rPr lang="en-US" sz="5400" b="1" dirty="0" smtClean="0">
                <a:solidFill>
                  <a:srgbClr val="FFFF00"/>
                </a:solidFill>
              </a:rPr>
              <a:t>/, /</a:t>
            </a:r>
            <a:r>
              <a:rPr lang="en-US" sz="5400" b="1" dirty="0" err="1" smtClean="0">
                <a:solidFill>
                  <a:srgbClr val="FFFF00"/>
                </a:solidFill>
              </a:rPr>
              <a:t>ôi</a:t>
            </a:r>
            <a:r>
              <a:rPr lang="en-US" sz="5400" b="1" dirty="0" smtClean="0">
                <a:solidFill>
                  <a:srgbClr val="FFFF00"/>
                </a:solidFill>
              </a:rPr>
              <a:t>/, /</a:t>
            </a:r>
            <a:r>
              <a:rPr lang="en-US" sz="5400" b="1" dirty="0" err="1" smtClean="0">
                <a:solidFill>
                  <a:srgbClr val="FFFF00"/>
                </a:solidFill>
              </a:rPr>
              <a:t>ơi</a:t>
            </a:r>
            <a:r>
              <a:rPr lang="en-US" sz="5400" b="1" dirty="0" smtClean="0">
                <a:solidFill>
                  <a:srgbClr val="FFFF00"/>
                </a:solidFill>
              </a:rPr>
              <a:t>/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341" y="516864"/>
            <a:ext cx="7357609" cy="62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94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2414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</a:rPr>
              <a:t>Việc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vi-VN" sz="7200" b="1" dirty="0" smtClean="0">
                <a:solidFill>
                  <a:srgbClr val="FFFF00"/>
                </a:solidFill>
              </a:rPr>
              <a:t>3</a:t>
            </a:r>
            <a:r>
              <a:rPr lang="en-US" sz="7200" b="1" dirty="0">
                <a:solidFill>
                  <a:srgbClr val="FFFF00"/>
                </a:solidFill>
              </a:rPr>
              <a:t>: </a:t>
            </a:r>
            <a:r>
              <a:rPr lang="en-US" sz="7200" b="1" dirty="0" err="1" smtClean="0">
                <a:solidFill>
                  <a:srgbClr val="FFFF00"/>
                </a:solidFill>
              </a:rPr>
              <a:t>Đọc</a:t>
            </a:r>
            <a:r>
              <a:rPr lang="vi-VN" sz="7200" b="1" dirty="0">
                <a:solidFill>
                  <a:srgbClr val="FFFF00"/>
                </a:solidFill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sách giáo khoa</a:t>
            </a:r>
            <a:endParaRPr lang="en-US" sz="7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70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solidFill>
                  <a:srgbClr val="FFFF00"/>
                </a:solidFill>
              </a:rPr>
              <a:t>Việc</a:t>
            </a:r>
            <a:r>
              <a:rPr lang="en-US" sz="3600" b="1" u="sng" dirty="0" smtClean="0">
                <a:solidFill>
                  <a:srgbClr val="FFFF00"/>
                </a:solidFill>
              </a:rPr>
              <a:t> 3: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Đọc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sách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giáo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khoa</a:t>
            </a:r>
            <a:r>
              <a:rPr lang="en-US" sz="3600" b="1" u="sng" dirty="0" smtClean="0">
                <a:solidFill>
                  <a:srgbClr val="FFFF00"/>
                </a:solidFill>
              </a:rPr>
              <a:t> (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trang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u="sng" dirty="0" smtClean="0">
                <a:solidFill>
                  <a:srgbClr val="FFFF00"/>
                </a:solidFill>
              </a:rPr>
              <a:t>120 - 121</a:t>
            </a:r>
            <a:r>
              <a:rPr lang="en-US" sz="3600" b="1" u="sng" dirty="0" smtClean="0">
                <a:solidFill>
                  <a:srgbClr val="FFFF00"/>
                </a:solidFill>
              </a:rPr>
              <a:t>)</a:t>
            </a:r>
            <a:endParaRPr lang="en-US" sz="36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865" y="1063256"/>
            <a:ext cx="4716129" cy="55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627" y="1063256"/>
            <a:ext cx="4800011" cy="554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3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439" y="652216"/>
            <a:ext cx="10515600" cy="1325563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rgbClr val="FFFF00"/>
                </a:solidFill>
              </a:rPr>
              <a:t>Việc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4: </a:t>
            </a:r>
            <a:r>
              <a:rPr lang="en-US" b="1" u="sng" dirty="0" err="1" smtClean="0">
                <a:solidFill>
                  <a:srgbClr val="FFFF00"/>
                </a:solidFill>
              </a:rPr>
              <a:t>Viết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chính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tả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924" y="21552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viết</a:t>
            </a:r>
            <a:r>
              <a:rPr lang="en-US" sz="3600" b="1" dirty="0" smtClean="0">
                <a:solidFill>
                  <a:schemeClr val="bg1"/>
                </a:solidFill>
              </a:rPr>
              <a:t> 1 </a:t>
            </a:r>
            <a:r>
              <a:rPr lang="en-US" sz="3600" b="1" dirty="0" err="1" smtClean="0">
                <a:solidFill>
                  <a:schemeClr val="bg1"/>
                </a:solidFill>
              </a:rPr>
              <a:t>đoạn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</a:rPr>
              <a:t> “</a:t>
            </a:r>
            <a:r>
              <a:rPr lang="en-US" sz="3600" b="1" dirty="0" err="1" smtClean="0">
                <a:solidFill>
                  <a:schemeClr val="bg1"/>
                </a:solidFill>
              </a:rPr>
              <a:t>Thầy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bói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xem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voi</a:t>
            </a:r>
            <a:r>
              <a:rPr lang="en-US" sz="3600" b="1" dirty="0" smtClean="0">
                <a:solidFill>
                  <a:schemeClr val="bg1"/>
                </a:solidFill>
              </a:rPr>
              <a:t>” </a:t>
            </a:r>
            <a:r>
              <a:rPr lang="en-US" sz="3600" b="1" dirty="0" err="1" smtClean="0">
                <a:solidFill>
                  <a:schemeClr val="bg1"/>
                </a:solidFill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đầu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đến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“ </a:t>
            </a:r>
            <a:r>
              <a:rPr lang="en-US" sz="3600" b="1" dirty="0" smtClean="0">
                <a:solidFill>
                  <a:schemeClr val="bg1"/>
                </a:solidFill>
              </a:rPr>
              <a:t>…</a:t>
            </a:r>
            <a:r>
              <a:rPr lang="en-US" sz="3600" b="1" dirty="0" err="1" smtClean="0">
                <a:solidFill>
                  <a:schemeClr val="bg1"/>
                </a:solidFill>
              </a:rPr>
              <a:t>đòn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càn</a:t>
            </a:r>
            <a:r>
              <a:rPr lang="en-US" sz="3600" b="1" dirty="0" smtClean="0">
                <a:solidFill>
                  <a:schemeClr val="bg1"/>
                </a:solidFill>
              </a:rPr>
              <a:t>”. </a:t>
            </a:r>
            <a:r>
              <a:rPr lang="en-US" sz="3600" i="1" dirty="0" smtClean="0">
                <a:solidFill>
                  <a:srgbClr val="F933A9"/>
                </a:solidFill>
              </a:rPr>
              <a:t>(SGK </a:t>
            </a:r>
            <a:r>
              <a:rPr lang="en-US" sz="3600" i="1" dirty="0" err="1" smtClean="0">
                <a:solidFill>
                  <a:srgbClr val="F933A9"/>
                </a:solidFill>
              </a:rPr>
              <a:t>Tiếng</a:t>
            </a:r>
            <a:r>
              <a:rPr lang="en-US" sz="3600" i="1" dirty="0" smtClean="0">
                <a:solidFill>
                  <a:srgbClr val="F933A9"/>
                </a:solidFill>
              </a:rPr>
              <a:t> </a:t>
            </a:r>
            <a:r>
              <a:rPr lang="en-US" sz="3600" i="1" dirty="0" err="1" smtClean="0">
                <a:solidFill>
                  <a:srgbClr val="F933A9"/>
                </a:solidFill>
              </a:rPr>
              <a:t>Việt</a:t>
            </a:r>
            <a:r>
              <a:rPr lang="en-US" sz="3600" i="1" dirty="0" smtClean="0">
                <a:solidFill>
                  <a:srgbClr val="F933A9"/>
                </a:solidFill>
              </a:rPr>
              <a:t> </a:t>
            </a:r>
            <a:r>
              <a:rPr lang="en-US" sz="3600" i="1" dirty="0" err="1" smtClean="0">
                <a:solidFill>
                  <a:srgbClr val="F933A9"/>
                </a:solidFill>
              </a:rPr>
              <a:t>tập</a:t>
            </a:r>
            <a:r>
              <a:rPr lang="en-US" sz="3600" i="1" dirty="0" smtClean="0">
                <a:solidFill>
                  <a:srgbClr val="F933A9"/>
                </a:solidFill>
              </a:rPr>
              <a:t> 2 – </a:t>
            </a:r>
            <a:r>
              <a:rPr lang="en-US" sz="3600" i="1" dirty="0" err="1" smtClean="0">
                <a:solidFill>
                  <a:srgbClr val="F933A9"/>
                </a:solidFill>
              </a:rPr>
              <a:t>trang</a:t>
            </a:r>
            <a:r>
              <a:rPr lang="en-US" sz="3600" i="1" dirty="0">
                <a:solidFill>
                  <a:srgbClr val="F933A9"/>
                </a:solidFill>
              </a:rPr>
              <a:t> </a:t>
            </a:r>
            <a:r>
              <a:rPr lang="en-US" sz="3600" i="1" dirty="0" smtClean="0">
                <a:solidFill>
                  <a:srgbClr val="F933A9"/>
                </a:solidFill>
              </a:rPr>
              <a:t>121)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958" y="730960"/>
            <a:ext cx="1195099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ô)                  </a:t>
            </a:r>
            <a:r>
              <a:rPr lang="vi-V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vi-V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năm 2020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 ô)                                          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vi-VN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 ô)                          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400" b="1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 ô)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sun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đỉa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chần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chẫn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4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0" y="1775646"/>
            <a:ext cx="11440632" cy="563525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61)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(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120, 121)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587" y="701756"/>
            <a:ext cx="4699592" cy="101021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3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2501900"/>
            <a:ext cx="10922000" cy="29464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317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MỤC TIÊU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7780"/>
            <a:ext cx="10515600" cy="4351338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vần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mới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oi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vi-VN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ôi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vi-VN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ơi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/.</a:t>
            </a:r>
            <a:endParaRPr lang="en-US" sz="32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mô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vần</a:t>
            </a:r>
            <a:r>
              <a:rPr lang="vi-VN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SGK (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20 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vi-VN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21).</a:t>
            </a:r>
            <a:endParaRPr lang="vi-VN" sz="3200" b="1" dirty="0" smtClean="0">
              <a:solidFill>
                <a:srgbClr val="FFC000"/>
              </a:solidFill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iết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61),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nội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dung GV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algn="just"/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0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54" y="984907"/>
            <a:ext cx="10822859" cy="181763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5000" b="1" dirty="0" err="1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5000" b="1" dirty="0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5000" b="1" dirty="0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5000" b="1" dirty="0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5000" b="1" dirty="0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5000" b="1" dirty="0" smtClean="0">
                <a:solidFill>
                  <a:srgbClr val="F933A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532"/>
            <a:ext cx="2455606" cy="76025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" b="3234"/>
          <a:stretch>
            <a:fillRect/>
          </a:stretch>
        </p:blipFill>
        <p:spPr>
          <a:xfrm>
            <a:off x="1175404" y="2624191"/>
            <a:ext cx="1510600" cy="1726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0" r="10800"/>
          <a:stretch>
            <a:fillRect/>
          </a:stretch>
        </p:blipFill>
        <p:spPr>
          <a:xfrm>
            <a:off x="3797298" y="2597748"/>
            <a:ext cx="1492843" cy="1779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300" y="4653824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298" y="5518351"/>
            <a:ext cx="1041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6354" y="2544863"/>
            <a:ext cx="955969" cy="177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99" y="2544863"/>
            <a:ext cx="1324303" cy="18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315198"/>
      </p:ext>
    </p:extLst>
  </p:cSld>
  <p:clrMapOvr>
    <a:masterClrMapping/>
  </p:clrMapOvr>
  <p:transition advTm="15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2" y="24869"/>
            <a:ext cx="10515600" cy="1325563"/>
          </a:xfrm>
        </p:spPr>
        <p:txBody>
          <a:bodyPr/>
          <a:lstStyle/>
          <a:p>
            <a:pPr algn="ctr"/>
            <a:r>
              <a:rPr lang="en-US" b="1" u="sng" dirty="0" err="1" smtClean="0">
                <a:solidFill>
                  <a:srgbClr val="FFFF00"/>
                </a:solidFill>
              </a:rPr>
              <a:t>Việc</a:t>
            </a:r>
            <a:r>
              <a:rPr lang="en-US" b="1" u="sng" dirty="0" smtClean="0">
                <a:solidFill>
                  <a:srgbClr val="FFFF00"/>
                </a:solidFill>
              </a:rPr>
              <a:t> 1</a:t>
            </a:r>
            <a:r>
              <a:rPr lang="en-US" b="1" u="sng" dirty="0">
                <a:solidFill>
                  <a:srgbClr val="FFFF00"/>
                </a:solidFill>
              </a:rPr>
              <a:t>: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Học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vần</a:t>
            </a:r>
            <a:r>
              <a:rPr lang="en-US" b="1" u="sng" dirty="0" smtClean="0">
                <a:solidFill>
                  <a:srgbClr val="FFFF00"/>
                </a:solidFill>
              </a:rPr>
              <a:t> /</a:t>
            </a:r>
            <a:r>
              <a:rPr lang="en-US" b="1" u="sng" dirty="0" err="1" smtClean="0">
                <a:solidFill>
                  <a:srgbClr val="FFFF00"/>
                </a:solidFill>
              </a:rPr>
              <a:t>oi</a:t>
            </a:r>
            <a:r>
              <a:rPr lang="en-US" b="1" u="sng" dirty="0" smtClean="0">
                <a:solidFill>
                  <a:srgbClr val="FFFF00"/>
                </a:solidFill>
              </a:rPr>
              <a:t>/, /</a:t>
            </a:r>
            <a:r>
              <a:rPr lang="en-US" b="1" u="sng" dirty="0" err="1" smtClean="0">
                <a:solidFill>
                  <a:srgbClr val="FFFF00"/>
                </a:solidFill>
              </a:rPr>
              <a:t>ôi</a:t>
            </a:r>
            <a:r>
              <a:rPr lang="en-US" b="1" u="sng" dirty="0" smtClean="0">
                <a:solidFill>
                  <a:srgbClr val="FFFF00"/>
                </a:solidFill>
              </a:rPr>
              <a:t>/, /</a:t>
            </a:r>
            <a:r>
              <a:rPr lang="en-US" b="1" u="sng" dirty="0" err="1" smtClean="0">
                <a:solidFill>
                  <a:srgbClr val="FFFF00"/>
                </a:solidFill>
              </a:rPr>
              <a:t>ơi</a:t>
            </a:r>
            <a:r>
              <a:rPr lang="en-US" b="1" u="sng" dirty="0" smtClean="0">
                <a:solidFill>
                  <a:srgbClr val="FFFF00"/>
                </a:solidFill>
              </a:rPr>
              <a:t>/:</a:t>
            </a:r>
            <a:endParaRPr lang="en-US" b="1" u="sng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26088" y="2260437"/>
            <a:ext cx="4191000" cy="1143000"/>
            <a:chOff x="1181100" y="2692400"/>
            <a:chExt cx="3962400" cy="1143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1181100" y="2705100"/>
              <a:ext cx="3962400" cy="1104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09800" y="2692400"/>
              <a:ext cx="1981200" cy="1143000"/>
              <a:chOff x="2209800" y="2692400"/>
              <a:chExt cx="1981200" cy="1143000"/>
            </a:xfrm>
            <a:grpFill/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2987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098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2131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91000" y="27051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25"/>
          <p:cNvSpPr txBox="1">
            <a:spLocks noGrp="1"/>
          </p:cNvSpPr>
          <p:nvPr>
            <p:ph idx="1"/>
          </p:nvPr>
        </p:nvSpPr>
        <p:spPr>
          <a:xfrm>
            <a:off x="1002017" y="1270897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Thay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âm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chính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a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bằng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o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được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vần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mới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alt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en-US" sz="36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alt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en-US" sz="36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en-US" sz="36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970" y="2317448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0870" y="2317447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26088" y="3830131"/>
            <a:ext cx="4191000" cy="1143000"/>
            <a:chOff x="1181100" y="2692400"/>
            <a:chExt cx="3962400" cy="1143000"/>
          </a:xfrm>
          <a:noFill/>
        </p:grpSpPr>
        <p:sp>
          <p:nvSpPr>
            <p:cNvPr id="29" name="Rectangle 28"/>
            <p:cNvSpPr/>
            <p:nvPr/>
          </p:nvSpPr>
          <p:spPr>
            <a:xfrm>
              <a:off x="1181100" y="2705100"/>
              <a:ext cx="3962400" cy="1104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09800" y="2692400"/>
              <a:ext cx="1981200" cy="1143000"/>
              <a:chOff x="2209800" y="2692400"/>
              <a:chExt cx="1981200" cy="1143000"/>
            </a:xfrm>
            <a:grpFill/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2987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098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2131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191000" y="27051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4041981" y="5417294"/>
            <a:ext cx="4191000" cy="1143000"/>
            <a:chOff x="1181100" y="2692400"/>
            <a:chExt cx="3962400" cy="1143000"/>
          </a:xfrm>
          <a:noFill/>
        </p:grpSpPr>
        <p:sp>
          <p:nvSpPr>
            <p:cNvPr id="36" name="Rectangle 35"/>
            <p:cNvSpPr/>
            <p:nvPr/>
          </p:nvSpPr>
          <p:spPr>
            <a:xfrm>
              <a:off x="1181100" y="2705100"/>
              <a:ext cx="3962400" cy="1104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09800" y="2692400"/>
              <a:ext cx="1981200" cy="1143000"/>
              <a:chOff x="2209800" y="2692400"/>
              <a:chExt cx="1981200" cy="1143000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22987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098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2131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91000" y="27051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7536018" y="2343013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018" y="5502089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90337" y="5480822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ơ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25385" y="3900149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noProof="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58912" y="3880970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5" name="TextBox 25"/>
          <p:cNvSpPr txBox="1">
            <a:spLocks/>
          </p:cNvSpPr>
          <p:nvPr/>
        </p:nvSpPr>
        <p:spPr>
          <a:xfrm>
            <a:off x="986597" y="1276613"/>
            <a:ext cx="10515600" cy="34163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Thay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âm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bằng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được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vần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nào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25"/>
          <p:cNvSpPr txBox="1">
            <a:spLocks/>
          </p:cNvSpPr>
          <p:nvPr/>
        </p:nvSpPr>
        <p:spPr>
          <a:xfrm>
            <a:off x="926019" y="1287246"/>
            <a:ext cx="10515600" cy="34163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Thay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âm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bằng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ơ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được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vần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nào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6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/>
      <p:bldP spid="18" grpId="1" build="p"/>
      <p:bldP spid="21" grpId="0"/>
      <p:bldP spid="21" grpId="1"/>
      <p:bldP spid="24" grpId="0"/>
      <p:bldP spid="43" grpId="0"/>
      <p:bldP spid="58" grpId="0"/>
      <p:bldP spid="59" grpId="0"/>
      <p:bldP spid="60" grpId="0"/>
      <p:bldP spid="61" grpId="0"/>
      <p:bldP spid="45" grpId="0"/>
      <p:bldP spid="45" grpId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8" y="3603"/>
            <a:ext cx="10515600" cy="1325563"/>
          </a:xfrm>
        </p:spPr>
        <p:txBody>
          <a:bodyPr/>
          <a:lstStyle/>
          <a:p>
            <a:pPr algn="ctr"/>
            <a:r>
              <a:rPr lang="en-US" b="1" u="sng" dirty="0" err="1" smtClean="0">
                <a:solidFill>
                  <a:srgbClr val="FFFF00"/>
                </a:solidFill>
              </a:rPr>
              <a:t>Việc</a:t>
            </a:r>
            <a:r>
              <a:rPr lang="en-US" b="1" u="sng" dirty="0" smtClean="0">
                <a:solidFill>
                  <a:srgbClr val="FFFF00"/>
                </a:solidFill>
              </a:rPr>
              <a:t> 1</a:t>
            </a:r>
            <a:r>
              <a:rPr lang="en-US" b="1" u="sng" dirty="0">
                <a:solidFill>
                  <a:srgbClr val="FFFF00"/>
                </a:solidFill>
              </a:rPr>
              <a:t>: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Học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vần</a:t>
            </a:r>
            <a:r>
              <a:rPr lang="en-US" b="1" u="sng" dirty="0" smtClean="0">
                <a:solidFill>
                  <a:srgbClr val="FFFF00"/>
                </a:solidFill>
              </a:rPr>
              <a:t> /</a:t>
            </a:r>
            <a:r>
              <a:rPr lang="en-US" b="1" u="sng" dirty="0" err="1" smtClean="0">
                <a:solidFill>
                  <a:srgbClr val="FFFF00"/>
                </a:solidFill>
              </a:rPr>
              <a:t>oi</a:t>
            </a:r>
            <a:r>
              <a:rPr lang="en-US" b="1" u="sng" dirty="0" smtClean="0">
                <a:solidFill>
                  <a:srgbClr val="FFFF00"/>
                </a:solidFill>
              </a:rPr>
              <a:t>/,/</a:t>
            </a:r>
            <a:r>
              <a:rPr lang="en-US" b="1" u="sng" dirty="0" err="1" smtClean="0">
                <a:solidFill>
                  <a:srgbClr val="FFFF00"/>
                </a:solidFill>
              </a:rPr>
              <a:t>ôi</a:t>
            </a:r>
            <a:r>
              <a:rPr lang="en-US" b="1" u="sng" dirty="0" smtClean="0">
                <a:solidFill>
                  <a:srgbClr val="FFFF00"/>
                </a:solidFill>
              </a:rPr>
              <a:t>/, /</a:t>
            </a:r>
            <a:r>
              <a:rPr lang="en-US" b="1" u="sng" dirty="0" err="1" smtClean="0">
                <a:solidFill>
                  <a:srgbClr val="FFFF00"/>
                </a:solidFill>
              </a:rPr>
              <a:t>ơi</a:t>
            </a:r>
            <a:r>
              <a:rPr lang="en-US" b="1" u="sng" dirty="0" smtClean="0">
                <a:solidFill>
                  <a:srgbClr val="FFFF00"/>
                </a:solidFill>
              </a:rPr>
              <a:t>/:</a:t>
            </a:r>
            <a:endParaRPr lang="en-US" b="1" u="sng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45651" y="1236369"/>
            <a:ext cx="4191000" cy="1143000"/>
            <a:chOff x="1181100" y="2692400"/>
            <a:chExt cx="3962400" cy="1143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1181100" y="2705100"/>
              <a:ext cx="3962400" cy="1104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09800" y="2692400"/>
              <a:ext cx="1981200" cy="1143000"/>
              <a:chOff x="2209800" y="2692400"/>
              <a:chExt cx="1981200" cy="1143000"/>
            </a:xfrm>
            <a:grpFill/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2987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098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2131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91000" y="27051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7539807" y="1297842"/>
            <a:ext cx="804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2676" y="1256786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487" y="2717352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47721" y="2665862"/>
            <a:ext cx="4191000" cy="1143000"/>
            <a:chOff x="1181100" y="2692400"/>
            <a:chExt cx="3962400" cy="1143000"/>
          </a:xfrm>
          <a:noFill/>
        </p:grpSpPr>
        <p:sp>
          <p:nvSpPr>
            <p:cNvPr id="29" name="Rectangle 28"/>
            <p:cNvSpPr/>
            <p:nvPr/>
          </p:nvSpPr>
          <p:spPr>
            <a:xfrm>
              <a:off x="1181100" y="2705100"/>
              <a:ext cx="3962400" cy="1104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09800" y="2692400"/>
              <a:ext cx="1981200" cy="1143000"/>
              <a:chOff x="2209800" y="2692400"/>
              <a:chExt cx="1981200" cy="1143000"/>
            </a:xfrm>
            <a:grpFill/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2987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098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2131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191000" y="27051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7546334" y="2716345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035262" y="4136062"/>
            <a:ext cx="4191000" cy="1143000"/>
            <a:chOff x="1181100" y="2692400"/>
            <a:chExt cx="3962400" cy="1143000"/>
          </a:xfrm>
          <a:noFill/>
        </p:grpSpPr>
        <p:sp>
          <p:nvSpPr>
            <p:cNvPr id="69" name="Rectangle 68"/>
            <p:cNvSpPr/>
            <p:nvPr/>
          </p:nvSpPr>
          <p:spPr>
            <a:xfrm>
              <a:off x="1181100" y="2705100"/>
              <a:ext cx="3962400" cy="1104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209800" y="2692400"/>
              <a:ext cx="1981200" cy="1143000"/>
              <a:chOff x="2209800" y="2692400"/>
              <a:chExt cx="1981200" cy="1143000"/>
            </a:xfrm>
            <a:grpFill/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22987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2098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213100" y="26924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191000" y="2705100"/>
                <a:ext cx="0" cy="11303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Box 83"/>
          <p:cNvSpPr txBox="1"/>
          <p:nvPr/>
        </p:nvSpPr>
        <p:spPr>
          <a:xfrm>
            <a:off x="7534559" y="4183306"/>
            <a:ext cx="7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52350" y="4163548"/>
            <a:ext cx="989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ơ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86" name="TextBox 25"/>
          <p:cNvSpPr txBox="1">
            <a:spLocks/>
          </p:cNvSpPr>
          <p:nvPr/>
        </p:nvSpPr>
        <p:spPr>
          <a:xfrm>
            <a:off x="885987" y="5359484"/>
            <a:ext cx="10515600" cy="34163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Vần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/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oi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/, /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ôi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/, /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ơi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/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kết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hợp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được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mấy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thanh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7" name="TextBox 25"/>
          <p:cNvSpPr txBox="1">
            <a:spLocks/>
          </p:cNvSpPr>
          <p:nvPr/>
        </p:nvSpPr>
        <p:spPr>
          <a:xfrm>
            <a:off x="2862293" y="6028658"/>
            <a:ext cx="13919005" cy="34163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Vị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trí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thanh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đặt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 ở </a:t>
            </a:r>
            <a:r>
              <a:rPr lang="en-US" altLang="en-US" sz="3600" b="1" dirty="0" err="1" smtClean="0">
                <a:solidFill>
                  <a:srgbClr val="00B0F0"/>
                </a:solidFill>
                <a:latin typeface="HP001 4 hàng" panose="020B0603050302020204" pitchFamily="34" charset="0"/>
              </a:rPr>
              <a:t>đâu</a:t>
            </a:r>
            <a:r>
              <a:rPr lang="en-US" altLang="en-US" sz="3600" b="1" dirty="0" smtClean="0">
                <a:solidFill>
                  <a:srgbClr val="00B0F0"/>
                </a:solidFill>
                <a:latin typeface="HP001 4 hàng" panose="020B06030503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3600" b="1" dirty="0" smtClean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9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24146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</a:rPr>
              <a:t>Việc</a:t>
            </a:r>
            <a:r>
              <a:rPr lang="en-US" sz="7200" b="1" dirty="0">
                <a:solidFill>
                  <a:srgbClr val="FFFF00"/>
                </a:solidFill>
              </a:rPr>
              <a:t> 2: </a:t>
            </a:r>
            <a:r>
              <a:rPr lang="en-US" sz="7200" b="1" dirty="0" err="1" smtClean="0">
                <a:solidFill>
                  <a:srgbClr val="FFFF00"/>
                </a:solidFill>
              </a:rPr>
              <a:t>Viết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</a:rPr>
              <a:t>vở</a:t>
            </a:r>
            <a:r>
              <a:rPr lang="en-US" sz="7200" b="1" dirty="0" smtClean="0">
                <a:solidFill>
                  <a:srgbClr val="FFFF00"/>
                </a:solidFill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</a:rPr>
              <a:t>em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</a:rPr>
              <a:t>tập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7200" b="1" dirty="0" err="1">
                <a:solidFill>
                  <a:srgbClr val="FFFF00"/>
                </a:solidFill>
              </a:rPr>
              <a:t>viết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2819" y="1111193"/>
            <a:ext cx="10361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>
                <a:solidFill>
                  <a:srgbClr val="FFFF00"/>
                </a:solidFill>
              </a:rPr>
              <a:t>Việc</a:t>
            </a:r>
            <a:r>
              <a:rPr lang="en-US" sz="4000" b="1" u="sng" dirty="0" smtClean="0">
                <a:solidFill>
                  <a:srgbClr val="FFFF00"/>
                </a:solidFill>
              </a:rPr>
              <a:t> 2: 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Viết</a:t>
            </a:r>
            <a:r>
              <a:rPr lang="en-US" sz="4000" b="1" u="sng" dirty="0" smtClean="0">
                <a:solidFill>
                  <a:srgbClr val="FFFF00"/>
                </a:solidFill>
              </a:rPr>
              <a:t/>
            </a:r>
            <a:br>
              <a:rPr lang="en-US" sz="4000" b="1" u="sng" dirty="0" smtClean="0">
                <a:solidFill>
                  <a:srgbClr val="FFFF00"/>
                </a:solidFill>
              </a:rPr>
            </a:br>
            <a:r>
              <a:rPr lang="en-US" sz="4000" b="1" u="sng" dirty="0" smtClean="0">
                <a:solidFill>
                  <a:srgbClr val="FFFF00"/>
                </a:solidFill>
              </a:rPr>
              <a:t/>
            </a:r>
            <a:br>
              <a:rPr lang="en-US" sz="4000" b="1" u="sng" dirty="0" smtClean="0">
                <a:solidFill>
                  <a:srgbClr val="FFFF00"/>
                </a:solidFill>
              </a:rPr>
            </a:br>
            <a:r>
              <a:rPr lang="en-US" sz="4000" b="1" dirty="0" err="1" smtClean="0">
                <a:solidFill>
                  <a:srgbClr val="FFFF00"/>
                </a:solidFill>
              </a:rPr>
              <a:t>Giới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thiệu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chữ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hoa</a:t>
            </a:r>
            <a:r>
              <a:rPr lang="en-US" sz="4000" b="1" dirty="0" smtClean="0">
                <a:solidFill>
                  <a:srgbClr val="FFFF00"/>
                </a:solidFill>
              </a:rPr>
              <a:t> T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218" y="962329"/>
            <a:ext cx="5169197" cy="516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00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78" y="173731"/>
            <a:ext cx="10515600" cy="1325563"/>
          </a:xfrm>
        </p:spPr>
        <p:txBody>
          <a:bodyPr/>
          <a:lstStyle/>
          <a:p>
            <a:r>
              <a:rPr lang="en-US" b="1" u="sng" dirty="0" err="1">
                <a:solidFill>
                  <a:srgbClr val="FFFF00"/>
                </a:solidFill>
              </a:rPr>
              <a:t>Việc</a:t>
            </a:r>
            <a:r>
              <a:rPr lang="en-US" b="1" u="sng" dirty="0">
                <a:solidFill>
                  <a:srgbClr val="FFFF00"/>
                </a:solidFill>
              </a:rPr>
              <a:t> 2: </a:t>
            </a:r>
            <a:r>
              <a:rPr lang="en-US" b="1" u="sng" dirty="0" err="1">
                <a:solidFill>
                  <a:srgbClr val="FFFF00"/>
                </a:solidFill>
              </a:rPr>
              <a:t>Viết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vở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Em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tập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viết</a:t>
            </a:r>
            <a:r>
              <a:rPr lang="en-US" b="1" u="sng" dirty="0" smtClean="0">
                <a:solidFill>
                  <a:srgbClr val="FFFF00"/>
                </a:solidFill>
              </a:rPr>
              <a:t> (</a:t>
            </a:r>
            <a:r>
              <a:rPr lang="en-US" b="1" u="sng" dirty="0" err="1" smtClean="0">
                <a:solidFill>
                  <a:srgbClr val="FFFF00"/>
                </a:solidFill>
              </a:rPr>
              <a:t>trang</a:t>
            </a:r>
            <a:r>
              <a:rPr lang="en-US" b="1" u="sng" dirty="0" smtClean="0">
                <a:solidFill>
                  <a:srgbClr val="FFFF00"/>
                </a:solidFill>
              </a:rPr>
              <a:t> 61)</a:t>
            </a:r>
            <a:endParaRPr lang="en-US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0827" y="58338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C000"/>
                </a:solidFill>
              </a:rPr>
              <a:t>Em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hãy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tô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3 </a:t>
            </a:r>
            <a:r>
              <a:rPr lang="en-US" b="1" dirty="0" err="1" smtClean="0">
                <a:solidFill>
                  <a:srgbClr val="FFC000"/>
                </a:solidFill>
              </a:rPr>
              <a:t>dòng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chữ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T </a:t>
            </a:r>
            <a:r>
              <a:rPr lang="en-US" b="1" dirty="0" err="1" smtClean="0">
                <a:solidFill>
                  <a:srgbClr val="FFC000"/>
                </a:solidFill>
              </a:rPr>
              <a:t>viết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hoa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cỡ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nhỏ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38" y="1689686"/>
            <a:ext cx="114831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05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4408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>
                <a:solidFill>
                  <a:srgbClr val="FFFF00"/>
                </a:solidFill>
              </a:rPr>
              <a:t>Việc</a:t>
            </a:r>
            <a:r>
              <a:rPr lang="en-US" sz="4000" b="1" u="sng" dirty="0" smtClean="0">
                <a:solidFill>
                  <a:srgbClr val="FFFF00"/>
                </a:solidFill>
              </a:rPr>
              <a:t> 2: 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Viết</a:t>
            </a:r>
            <a:r>
              <a:rPr lang="en-US" sz="4000" b="1" u="sng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vở</a:t>
            </a:r>
            <a:r>
              <a:rPr lang="en-US" sz="4000" b="1" u="sng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Em</a:t>
            </a:r>
            <a:r>
              <a:rPr lang="en-US" sz="4000" b="1" u="sng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tập</a:t>
            </a:r>
            <a:r>
              <a:rPr lang="en-US" sz="4000" b="1" u="sng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viết</a:t>
            </a:r>
            <a:r>
              <a:rPr lang="en-US" sz="4000" b="1" u="sng" dirty="0" smtClean="0">
                <a:solidFill>
                  <a:srgbClr val="FFFF00"/>
                </a:solidFill>
              </a:rPr>
              <a:t> (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trang</a:t>
            </a:r>
            <a:r>
              <a:rPr lang="en-US" sz="4000" b="1" u="sng" dirty="0" smtClean="0">
                <a:solidFill>
                  <a:srgbClr val="FFFF00"/>
                </a:solidFill>
              </a:rPr>
              <a:t> 61)</a:t>
            </a:r>
            <a:endParaRPr lang="en-US" sz="4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286" y="57982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C000"/>
                </a:solidFill>
              </a:rPr>
              <a:t>Em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hãy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viết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vần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và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từ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ứng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dụng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1" y="1403495"/>
            <a:ext cx="11434430" cy="42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29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8F8F8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473</Words>
  <Application>Microsoft Office PowerPoint</Application>
  <PresentationFormat>Custom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Thứ tư ngày 29 tháng 4 năm 2020</vt:lpstr>
      <vt:lpstr>MỤC TIÊU</vt:lpstr>
      <vt:lpstr>Những điều  em cần lưu ý</vt:lpstr>
      <vt:lpstr>Việc 1: Học vần /oi/, /ôi/, /ơi/:</vt:lpstr>
      <vt:lpstr>Việc 1: Học vần /oi/,/ôi/, /ơi/:</vt:lpstr>
      <vt:lpstr>Việc 2: Viết vở em tập viết</vt:lpstr>
      <vt:lpstr>Slide 7</vt:lpstr>
      <vt:lpstr>Việc 2: Viết vở Em tập viết (trang 61)</vt:lpstr>
      <vt:lpstr>Slide 9</vt:lpstr>
      <vt:lpstr>Slide 10</vt:lpstr>
      <vt:lpstr>Việc 3: Đọc sách giáo khoa</vt:lpstr>
      <vt:lpstr>Việc 3: Đọc sách giáo khoa (trang 120 - 121)</vt:lpstr>
      <vt:lpstr>Việc 4: Viết chính tả</vt:lpstr>
      <vt:lpstr>Slide 14</vt:lpstr>
      <vt:lpstr>CỦNG CỐ - DẶN DÒ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TIẾNG VIỆT CGD 1</dc:title>
  <dc:creator>Admin</dc:creator>
  <cp:lastModifiedBy>Adminis</cp:lastModifiedBy>
  <cp:revision>156</cp:revision>
  <dcterms:created xsi:type="dcterms:W3CDTF">2020-04-03T10:31:00Z</dcterms:created>
  <dcterms:modified xsi:type="dcterms:W3CDTF">2020-04-27T11:02:00Z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