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82" r:id="rId2"/>
    <p:sldId id="273" r:id="rId3"/>
    <p:sldId id="295" r:id="rId4"/>
    <p:sldId id="293" r:id="rId5"/>
    <p:sldId id="270" r:id="rId6"/>
    <p:sldId id="259" r:id="rId7"/>
    <p:sldId id="260" r:id="rId8"/>
    <p:sldId id="262" r:id="rId9"/>
    <p:sldId id="261" r:id="rId10"/>
    <p:sldId id="296" r:id="rId11"/>
    <p:sldId id="29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28" y="-72"/>
      </p:cViewPr>
      <p:guideLst>
        <p:guide orient="horz" pos="2127"/>
        <p:guide pos="290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90E22C-BAB8-4165-B05F-C4369F40E947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335DF-411A-4FD2-8ECB-AB9B72770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374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F349F7-D20F-49C9-A81D-F69C7EFD9D26}" type="slidenum">
              <a:rPr lang="en-US" smtClean="0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24D9EBD-4D69-4558-A018-CAD007E1BD9D}" type="slidenum">
              <a:rPr lang="en-US" sz="1200" smtClean="0">
                <a:latin typeface="Arial" charset="0"/>
              </a:rPr>
              <a:pPr/>
              <a:t>3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4959-C2A2-4AA0-95AD-C2DD11DA2B71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2EDC-E7E4-4470-A80A-7F2BA3473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4959-C2A2-4AA0-95AD-C2DD11DA2B71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2EDC-E7E4-4470-A80A-7F2BA3473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4959-C2A2-4AA0-95AD-C2DD11DA2B71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2EDC-E7E4-4470-A80A-7F2BA3473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4959-C2A2-4AA0-95AD-C2DD11DA2B71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2EDC-E7E4-4470-A80A-7F2BA3473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4959-C2A2-4AA0-95AD-C2DD11DA2B71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2EDC-E7E4-4470-A80A-7F2BA3473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4959-C2A2-4AA0-95AD-C2DD11DA2B71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2EDC-E7E4-4470-A80A-7F2BA3473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4959-C2A2-4AA0-95AD-C2DD11DA2B71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2EDC-E7E4-4470-A80A-7F2BA3473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4959-C2A2-4AA0-95AD-C2DD11DA2B71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2EDC-E7E4-4470-A80A-7F2BA3473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4959-C2A2-4AA0-95AD-C2DD11DA2B71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2EDC-E7E4-4470-A80A-7F2BA3473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4959-C2A2-4AA0-95AD-C2DD11DA2B71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2EDC-E7E4-4470-A80A-7F2BA3473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4959-C2A2-4AA0-95AD-C2DD11DA2B71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2EDC-E7E4-4470-A80A-7F2BA3473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A4959-C2A2-4AA0-95AD-C2DD11DA2B71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E2EDC-E7E4-4470-A80A-7F2BA34735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6"/>
          <p:cNvSpPr txBox="1">
            <a:spLocks noChangeArrowheads="1"/>
          </p:cNvSpPr>
          <p:nvPr/>
        </p:nvSpPr>
        <p:spPr bwMode="auto">
          <a:xfrm>
            <a:off x="0" y="892314"/>
            <a:ext cx="9220200" cy="278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vi-VN" sz="40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Thứ </a:t>
            </a:r>
            <a:r>
              <a:rPr lang="en-US" sz="40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vi-VN" sz="40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, </a:t>
            </a:r>
            <a:r>
              <a:rPr lang="vi-VN" sz="4000" b="1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ngày </a:t>
            </a:r>
            <a:r>
              <a:rPr lang="en-US" sz="4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vi-VN" sz="40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vi-VN" sz="4000" b="1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tháng </a:t>
            </a:r>
            <a:r>
              <a:rPr lang="en-US" sz="4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40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vi-VN" sz="4000" b="1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năm </a:t>
            </a:r>
            <a:r>
              <a:rPr lang="vi-VN" sz="40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2020</a:t>
            </a:r>
            <a:endParaRPr lang="en-US" sz="4000" b="1" i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ctr">
              <a:spcAft>
                <a:spcPts val="1800"/>
              </a:spcAft>
            </a:pPr>
            <a:r>
              <a:rPr lang="en-US" sz="40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40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89: </a:t>
            </a:r>
            <a:r>
              <a:rPr lang="en-US" sz="40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4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40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oạn</a:t>
            </a:r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4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4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ướ</a:t>
            </a:r>
            <a:r>
              <a:rPr lang="en-US" sz="4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 (T123)</a:t>
            </a:r>
            <a:endParaRPr lang="en-US" sz="4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64795" y="827782"/>
            <a:ext cx="88538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ẽ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vi-V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ý:Vạch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iểm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oạn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25"/>
          <p:cNvSpPr txBox="1">
            <a:spLocks noChangeArrowheads="1"/>
          </p:cNvSpPr>
          <p:nvPr/>
        </p:nvSpPr>
        <p:spPr bwMode="auto">
          <a:xfrm>
            <a:off x="904006" y="101025"/>
            <a:ext cx="2982194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en-US" altLang="en-US" sz="3600" b="1" u="sng" dirty="0" err="1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altLang="en-US" sz="3600" b="1" u="sng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u="sng" dirty="0" err="1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vi-VN" altLang="en-US" sz="3600" b="1" u="sng" dirty="0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97424" y="3406914"/>
            <a:ext cx="2583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u="sng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altLang="en-US" sz="40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u="sng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r>
              <a:rPr lang="en-US" altLang="en-US" sz="40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4000" b="1" u="sng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24" y="4044077"/>
            <a:ext cx="9482083" cy="258532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oạn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nhé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(T124 + 125)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94108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3555" name="Content Placeholder 3" descr="hhfj1008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91625" cy="6858000"/>
          </a:xfrm>
        </p:spPr>
      </p:pic>
      <p:pic>
        <p:nvPicPr>
          <p:cNvPr id="23556" name="Picture 4" descr="729493jzxzjnb3j9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752600" y="1219200"/>
            <a:ext cx="6705600" cy="3429000"/>
          </a:xfrm>
          <a:prstGeom prst="rect">
            <a:avLst/>
          </a:prstGeom>
          <a:noFill/>
        </p:spPr>
        <p:txBody>
          <a:bodyPr wrap="none">
            <a:prstTxWarp prst="textArchUp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Tạm</a:t>
            </a:r>
            <a:r>
              <a:rPr lang="en-US" sz="54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54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5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con!</a:t>
            </a:r>
            <a:endParaRPr lang="en-US" sz="54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" name="Action Button: Back or Previous 8">
            <a:hlinkClick r:id="rId4" action="ppaction://hlinksldjump" highlightClick="1"/>
          </p:cNvPr>
          <p:cNvSpPr/>
          <p:nvPr/>
        </p:nvSpPr>
        <p:spPr>
          <a:xfrm>
            <a:off x="8763000" y="6477000"/>
            <a:ext cx="381000" cy="381000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439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"/>
                            </p:stCondLst>
                            <p:childTnLst>
                              <p:par>
                                <p:cTn id="11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647825"/>
            <a:ext cx="58674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3" name="Straight Connector 22"/>
          <p:cNvCxnSpPr/>
          <p:nvPr/>
        </p:nvCxnSpPr>
        <p:spPr>
          <a:xfrm>
            <a:off x="1371600" y="1522412"/>
            <a:ext cx="274320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4038600" y="1447800"/>
            <a:ext cx="152400" cy="152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867400" y="4953000"/>
            <a:ext cx="152400" cy="152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1371600" y="1447800"/>
            <a:ext cx="152400" cy="152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410200" y="3048000"/>
            <a:ext cx="152400" cy="152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1371600" y="4953000"/>
            <a:ext cx="152400" cy="152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1447800" y="3048000"/>
            <a:ext cx="152400" cy="152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1466281" y="3124200"/>
            <a:ext cx="396240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8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248025"/>
            <a:ext cx="62484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5153025"/>
            <a:ext cx="62484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8" name="Straight Connector 47"/>
          <p:cNvCxnSpPr/>
          <p:nvPr/>
        </p:nvCxnSpPr>
        <p:spPr>
          <a:xfrm>
            <a:off x="1447800" y="5027612"/>
            <a:ext cx="457200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8600" y="228600"/>
            <a:ext cx="39624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HP001 4H" pitchFamily="34" charset="-127"/>
                <a:cs typeface="Times New Roman" panose="02020603050405020304" pitchFamily="18" charset="0"/>
              </a:rPr>
              <a:t>KHỞI ĐỘNG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HP001 4H" pitchFamily="34" charset="-127"/>
                <a:cs typeface="Times New Roman" panose="02020603050405020304" pitchFamily="18" charset="0"/>
              </a:rPr>
              <a:t>: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ea typeface="HP001 4H" pitchFamily="34" charset="-127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44180" y="914400"/>
            <a:ext cx="11848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cm</a:t>
            </a:r>
            <a:endParaRPr lang="en-US" sz="3000" dirty="0">
              <a:solidFill>
                <a:srgbClr val="000099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52534" y="2646402"/>
            <a:ext cx="11848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cm</a:t>
            </a:r>
            <a:endParaRPr lang="en-US" sz="3000" dirty="0">
              <a:solidFill>
                <a:srgbClr val="00009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24200" y="4343400"/>
            <a:ext cx="11848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cm</a:t>
            </a:r>
            <a:endParaRPr lang="en-US" sz="3000" dirty="0">
              <a:solidFill>
                <a:srgbClr val="000099"/>
              </a:solidFill>
            </a:endParaRPr>
          </a:p>
        </p:txBody>
      </p:sp>
      <p:pic>
        <p:nvPicPr>
          <p:cNvPr id="24" name="Picture 31" descr="140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7600" y="762000"/>
            <a:ext cx="123666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43000" y="1000780"/>
            <a:ext cx="4953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62400" y="1000780"/>
            <a:ext cx="4953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219200" y="2599055"/>
            <a:ext cx="4953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219700" y="2599055"/>
            <a:ext cx="495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42539" y="4486282"/>
            <a:ext cx="495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95950" y="4504075"/>
            <a:ext cx="495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44" grpId="0" animBg="1"/>
      <p:bldP spid="44" grpId="1" animBg="1"/>
      <p:bldP spid="50" grpId="0" animBg="1"/>
      <p:bldP spid="50" grpId="1" animBg="1"/>
      <p:bldP spid="52" grpId="0" animBg="1"/>
      <p:bldP spid="52" grpId="1" animBg="1"/>
      <p:bldP spid="56" grpId="0" animBg="1"/>
      <p:bldP spid="56" grpId="1" animBg="1"/>
      <p:bldP spid="60" grpId="0" animBg="1"/>
      <p:bldP spid="60" grpId="1" animBg="1"/>
      <p:bldP spid="19" grpId="0"/>
      <p:bldP spid="19" grpId="1"/>
      <p:bldP spid="21" grpId="0"/>
      <p:bldP spid="21" grpId="1"/>
      <p:bldP spid="22" grpId="0"/>
      <p:bldP spid="22" grpId="1"/>
      <p:bldP spid="2" grpId="0"/>
      <p:bldP spid="2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6"/>
          <p:cNvSpPr txBox="1">
            <a:spLocks noChangeArrowheads="1"/>
          </p:cNvSpPr>
          <p:nvPr/>
        </p:nvSpPr>
        <p:spPr bwMode="auto">
          <a:xfrm>
            <a:off x="1295400" y="28956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2800">
              <a:latin typeface="Arial" charset="0"/>
            </a:endParaRPr>
          </a:p>
        </p:txBody>
      </p:sp>
      <p:sp>
        <p:nvSpPr>
          <p:cNvPr id="409607" name="Text Box 7"/>
          <p:cNvSpPr txBox="1">
            <a:spLocks noChangeArrowheads="1"/>
          </p:cNvSpPr>
          <p:nvPr/>
        </p:nvSpPr>
        <p:spPr bwMode="auto">
          <a:xfrm>
            <a:off x="1143000" y="1447800"/>
            <a:ext cx="36576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 smtClean="0">
                <a:latin typeface="Arial" charset="0"/>
              </a:rPr>
              <a:t>6cm </a:t>
            </a:r>
            <a:r>
              <a:rPr lang="en-US" sz="3600" b="1" dirty="0">
                <a:latin typeface="Arial" charset="0"/>
              </a:rPr>
              <a:t>+ </a:t>
            </a:r>
            <a:r>
              <a:rPr lang="en-US" sz="3600" b="1" dirty="0" smtClean="0">
                <a:latin typeface="Arial" charset="0"/>
              </a:rPr>
              <a:t>4cm  </a:t>
            </a:r>
            <a:r>
              <a:rPr lang="en-US" sz="3600" b="1" dirty="0">
                <a:latin typeface="Arial" charset="0"/>
              </a:rPr>
              <a:t>=</a:t>
            </a:r>
          </a:p>
          <a:p>
            <a:pPr>
              <a:spcBef>
                <a:spcPct val="50000"/>
              </a:spcBef>
            </a:pPr>
            <a:r>
              <a:rPr lang="en-US" sz="3600" b="1" dirty="0" smtClean="0">
                <a:latin typeface="Arial" charset="0"/>
              </a:rPr>
              <a:t>12cm </a:t>
            </a:r>
            <a:r>
              <a:rPr lang="en-US" sz="3600" b="1" dirty="0">
                <a:latin typeface="Arial" charset="0"/>
              </a:rPr>
              <a:t>+ </a:t>
            </a:r>
            <a:r>
              <a:rPr lang="en-US" sz="3600" b="1" dirty="0" smtClean="0">
                <a:latin typeface="Arial" charset="0"/>
              </a:rPr>
              <a:t>3cm  =</a:t>
            </a:r>
            <a:endParaRPr lang="en-US" sz="3600" b="1" dirty="0">
              <a:latin typeface="Arial" charset="0"/>
            </a:endParaRPr>
          </a:p>
        </p:txBody>
      </p:sp>
      <p:sp>
        <p:nvSpPr>
          <p:cNvPr id="409608" name="Text Box 8"/>
          <p:cNvSpPr txBox="1">
            <a:spLocks noChangeArrowheads="1"/>
          </p:cNvSpPr>
          <p:nvPr/>
        </p:nvSpPr>
        <p:spPr bwMode="auto">
          <a:xfrm>
            <a:off x="1143000" y="3033713"/>
            <a:ext cx="3886200" cy="147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 smtClean="0">
                <a:latin typeface="Arial" charset="0"/>
              </a:rPr>
              <a:t>9cm – 7cm    </a:t>
            </a:r>
            <a:r>
              <a:rPr lang="en-US" sz="3600" b="1" dirty="0">
                <a:latin typeface="Arial" charset="0"/>
              </a:rPr>
              <a:t>=</a:t>
            </a:r>
          </a:p>
          <a:p>
            <a:pPr>
              <a:spcBef>
                <a:spcPct val="50000"/>
              </a:spcBef>
            </a:pPr>
            <a:r>
              <a:rPr lang="en-US" sz="3600" b="1" dirty="0" smtClean="0">
                <a:latin typeface="Arial" charset="0"/>
              </a:rPr>
              <a:t>18cm – 4cm  =</a:t>
            </a:r>
            <a:endParaRPr lang="en-US" sz="3600" b="1" dirty="0">
              <a:latin typeface="Arial" charset="0"/>
            </a:endParaRPr>
          </a:p>
        </p:txBody>
      </p:sp>
      <p:sp>
        <p:nvSpPr>
          <p:cNvPr id="409609" name="Text Box 9"/>
          <p:cNvSpPr txBox="1">
            <a:spLocks noChangeArrowheads="1"/>
          </p:cNvSpPr>
          <p:nvPr/>
        </p:nvSpPr>
        <p:spPr bwMode="auto">
          <a:xfrm>
            <a:off x="4114800" y="1443038"/>
            <a:ext cx="1828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3600" b="1" dirty="0" smtClean="0">
                <a:solidFill>
                  <a:srgbClr val="FF3300"/>
                </a:solidFill>
                <a:latin typeface="Arial" charset="0"/>
              </a:rPr>
              <a:t>10cm</a:t>
            </a:r>
            <a:endParaRPr lang="en-US" sz="36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409610" name="Text Box 10"/>
          <p:cNvSpPr txBox="1">
            <a:spLocks noChangeArrowheads="1"/>
          </p:cNvSpPr>
          <p:nvPr/>
        </p:nvSpPr>
        <p:spPr bwMode="auto">
          <a:xfrm>
            <a:off x="4419600" y="2249488"/>
            <a:ext cx="2133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3600" b="1" dirty="0" smtClean="0">
                <a:solidFill>
                  <a:srgbClr val="FF3300"/>
                </a:solidFill>
                <a:latin typeface="Arial" charset="0"/>
              </a:rPr>
              <a:t>15cm</a:t>
            </a:r>
            <a:endParaRPr lang="en-US" sz="36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409611" name="Text Box 11"/>
          <p:cNvSpPr txBox="1">
            <a:spLocks noChangeArrowheads="1"/>
          </p:cNvSpPr>
          <p:nvPr/>
        </p:nvSpPr>
        <p:spPr bwMode="auto">
          <a:xfrm>
            <a:off x="4419600" y="2912500"/>
            <a:ext cx="17938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3600" b="1" dirty="0" smtClean="0">
                <a:solidFill>
                  <a:srgbClr val="FF3300"/>
                </a:solidFill>
                <a:latin typeface="Arial" charset="0"/>
              </a:rPr>
              <a:t>2cm</a:t>
            </a:r>
            <a:endParaRPr lang="en-US" sz="36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409612" name="Text Box 12"/>
          <p:cNvSpPr txBox="1">
            <a:spLocks noChangeArrowheads="1"/>
          </p:cNvSpPr>
          <p:nvPr/>
        </p:nvSpPr>
        <p:spPr bwMode="auto">
          <a:xfrm>
            <a:off x="4419600" y="3773488"/>
            <a:ext cx="1600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3600" b="1" dirty="0" smtClean="0">
                <a:solidFill>
                  <a:srgbClr val="FF3300"/>
                </a:solidFill>
                <a:latin typeface="Arial" charset="0"/>
              </a:rPr>
              <a:t>14cm</a:t>
            </a:r>
            <a:endParaRPr lang="en-US" sz="3600" b="1" dirty="0">
              <a:solidFill>
                <a:srgbClr val="FF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1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6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6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6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096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096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096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9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96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9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09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7" grpId="0"/>
      <p:bldP spid="409608" grpId="0"/>
      <p:bldP spid="409609" grpId="0"/>
      <p:bldP spid="409610" grpId="0"/>
      <p:bldP spid="409611" grpId="0"/>
      <p:bldP spid="4096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 bwMode="auto">
          <a:xfrm>
            <a:off x="0" y="0"/>
            <a:ext cx="9144000" cy="1066800"/>
            <a:chOff x="0" y="0"/>
            <a:chExt cx="5760" cy="672"/>
          </a:xfrm>
        </p:grpSpPr>
        <p:sp>
          <p:nvSpPr>
            <p:cNvPr id="25623" name="Rectangle 23"/>
            <p:cNvSpPr>
              <a:spLocks noChangeArrowheads="1"/>
            </p:cNvSpPr>
            <p:nvPr/>
          </p:nvSpPr>
          <p:spPr bwMode="auto">
            <a:xfrm>
              <a:off x="0" y="0"/>
              <a:ext cx="5760" cy="67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CC99FF"/>
              </a:solidFill>
              <a:miter lim="800000"/>
            </a:ln>
            <a:effectLst/>
          </p:spPr>
          <p:txBody>
            <a:bodyPr anchor="ctr"/>
            <a:lstStyle/>
            <a:p>
              <a:pPr algn="ctr"/>
              <a:endParaRPr lang="en-US" sz="3600" dirty="0">
                <a:solidFill>
                  <a:schemeClr val="tx2"/>
                </a:solidFill>
                <a:latin typeface=".VnBlackH" pitchFamily="34" charset="0"/>
              </a:endParaRPr>
            </a:p>
          </p:txBody>
        </p:sp>
        <p:sp>
          <p:nvSpPr>
            <p:cNvPr id="25624" name="Rectangle 24"/>
            <p:cNvSpPr>
              <a:spLocks noChangeArrowheads="1"/>
            </p:cNvSpPr>
            <p:nvPr/>
          </p:nvSpPr>
          <p:spPr bwMode="auto">
            <a:xfrm>
              <a:off x="1248" y="0"/>
              <a:ext cx="3264" cy="25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anchor="ctr"/>
            <a:lstStyle/>
            <a:p>
              <a:pPr algn="ctr"/>
              <a:endParaRPr lang="en-US" sz="24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625" name="Text Box 25"/>
            <p:cNvSpPr txBox="1">
              <a:spLocks noChangeArrowheads="1"/>
            </p:cNvSpPr>
            <p:nvPr/>
          </p:nvSpPr>
          <p:spPr bwMode="auto">
            <a:xfrm>
              <a:off x="432" y="144"/>
              <a:ext cx="5184" cy="40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r>
                <a:rPr lang="vi-VN" altLang="en-US" sz="28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en-US" sz="2800" b="1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iết</a:t>
              </a:r>
              <a:r>
                <a:rPr lang="en-US" altLang="en-US" sz="28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89</a:t>
              </a:r>
              <a:r>
                <a:rPr lang="en-US" sz="2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3600" b="1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Vẽ</a:t>
              </a:r>
              <a:r>
                <a:rPr lang="en-US" sz="3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đoạn</a:t>
              </a:r>
              <a:r>
                <a:rPr lang="en-US" sz="3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thẳng</a:t>
              </a:r>
              <a:r>
                <a:rPr lang="en-US" sz="3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3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</a:t>
              </a:r>
              <a:r>
                <a:rPr lang="en-US" sz="3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dài</a:t>
              </a:r>
              <a:r>
                <a:rPr lang="en-US" sz="3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cho</a:t>
              </a:r>
              <a:r>
                <a:rPr lang="en-US" sz="3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trước</a:t>
              </a:r>
              <a:endPara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5626" name="Line 26"/>
          <p:cNvSpPr>
            <a:spLocks noChangeShapeType="1"/>
          </p:cNvSpPr>
          <p:nvPr/>
        </p:nvSpPr>
        <p:spPr bwMode="auto">
          <a:xfrm flipH="1">
            <a:off x="1143000" y="1066800"/>
            <a:ext cx="0" cy="5791200"/>
          </a:xfrm>
          <a:prstGeom prst="line">
            <a:avLst/>
          </a:prstGeom>
          <a:noFill/>
          <a:ln w="38100" cmpd="dbl">
            <a:solidFill>
              <a:srgbClr val="33CCCC"/>
            </a:solidFill>
            <a:rou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Text Box 25"/>
          <p:cNvSpPr txBox="1">
            <a:spLocks noChangeArrowheads="1"/>
          </p:cNvSpPr>
          <p:nvPr/>
        </p:nvSpPr>
        <p:spPr bwMode="auto">
          <a:xfrm>
            <a:off x="1219200" y="1216025"/>
            <a:ext cx="7848600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vi-VN" altLang="en-US" sz="2400" b="1" dirty="0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MỤC TIÊU BÀI HỌC:</a:t>
            </a:r>
          </a:p>
        </p:txBody>
      </p:sp>
      <p:sp>
        <p:nvSpPr>
          <p:cNvPr id="3" name="Text Box 25"/>
          <p:cNvSpPr txBox="1">
            <a:spLocks noChangeArrowheads="1"/>
          </p:cNvSpPr>
          <p:nvPr/>
        </p:nvSpPr>
        <p:spPr bwMode="auto">
          <a:xfrm>
            <a:off x="1219200" y="1905000"/>
            <a:ext cx="7848600" cy="1076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Biết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dùng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thước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có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chia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vạch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xăng-ti-mét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để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vẽ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đoạn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thẳng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có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độ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dài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cho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trước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25"/>
          <p:cNvSpPr txBox="1">
            <a:spLocks noChangeArrowheads="1"/>
          </p:cNvSpPr>
          <p:nvPr/>
        </p:nvSpPr>
        <p:spPr bwMode="auto">
          <a:xfrm>
            <a:off x="1143000" y="4116705"/>
            <a:ext cx="7848600" cy="9531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vi-VN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Thước có vạch cm, vở </a:t>
            </a:r>
            <a:r>
              <a:rPr lang="vi-V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bút chì, bút mực, SGK toán 1 </a:t>
            </a:r>
            <a:r>
              <a:rPr lang="en-US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 123</a:t>
            </a:r>
            <a:r>
              <a:rPr lang="en-US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vi-VN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1219200" y="3376295"/>
            <a:ext cx="7848600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vi-VN" altLang="en-US" sz="2400" b="1" dirty="0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CHUẨN BỊ:</a:t>
            </a:r>
          </a:p>
        </p:txBody>
      </p:sp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1143000" y="5334635"/>
            <a:ext cx="7848600" cy="5835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vi-VN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 mình cùng vào bài học nhé!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3" grpId="0" animBg="1"/>
      <p:bldP spid="4" grpId="0" bldLvl="0" animBg="1"/>
      <p:bldP spid="5" grpId="0" bldLvl="0" animBg="1"/>
      <p:bldP spid="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962400" y="276802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4cm</a:t>
            </a:r>
            <a:endParaRPr lang="en-US" sz="3200" dirty="0"/>
          </a:p>
        </p:txBody>
      </p:sp>
      <p:pic>
        <p:nvPicPr>
          <p:cNvPr id="5" name="Picture 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3352800"/>
            <a:ext cx="642112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2" descr="ban tay tra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492357">
            <a:off x="2744569" y="4241300"/>
            <a:ext cx="1478121" cy="1477682"/>
          </a:xfrm>
          <a:prstGeom prst="rect">
            <a:avLst/>
          </a:prstGeom>
          <a:noFill/>
        </p:spPr>
      </p:pic>
      <p:pic>
        <p:nvPicPr>
          <p:cNvPr id="4" name="Picture 8" descr="TAY VIE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94280" y="2314576"/>
            <a:ext cx="1295400" cy="1114425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2418080" y="3228976"/>
            <a:ext cx="152400" cy="15240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151880" y="3228976"/>
            <a:ext cx="152400" cy="15240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 descr="TAY VIE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94280" y="2266951"/>
            <a:ext cx="1295400" cy="1114425"/>
          </a:xfrm>
          <a:prstGeom prst="rect">
            <a:avLst/>
          </a:prstGeom>
          <a:noFill/>
        </p:spPr>
      </p:pic>
      <p:pic>
        <p:nvPicPr>
          <p:cNvPr id="9" name="Picture 8" descr="TAY VIE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8080" y="2314576"/>
            <a:ext cx="1295400" cy="111442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189480" y="2771776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075680" y="2771776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494280" y="3303588"/>
            <a:ext cx="3733800" cy="1588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-58420" y="561552"/>
            <a:ext cx="88392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UNI Chu truyen thong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UNI Chu truyen thong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UNI Chu truyen thong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UNI Chu truyen thong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UNI Chu truyen thong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Chu truyen thong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Chu truyen thong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Chu truyen thong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 Chu truyen thong" pitchFamily="66" charset="0"/>
              </a:defRPr>
            </a:lvl9pPr>
          </a:lstStyle>
          <a:p>
            <a:pPr algn="ctr" eaLnBrk="1" hangingPunct="1"/>
            <a:r>
              <a:rPr lang="en-US" sz="3600" b="1" dirty="0" err="1" smtClean="0">
                <a:latin typeface="Times New Roman" panose="02020603050405020304" pitchFamily="18" charset="0"/>
              </a:rPr>
              <a:t>Vẽ</a:t>
            </a:r>
            <a:r>
              <a:rPr lang="en-US" sz="3600" b="1" dirty="0" smtClean="0">
                <a:latin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</a:rPr>
              <a:t>đoạn</a:t>
            </a:r>
            <a:r>
              <a:rPr lang="en-US" sz="3600" b="1" dirty="0" smtClean="0">
                <a:latin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</a:rPr>
              <a:t>thẳng</a:t>
            </a:r>
            <a:r>
              <a:rPr lang="en-US" sz="3600" b="1" dirty="0" smtClean="0">
                <a:latin typeface="Times New Roman" panose="02020603050405020304" pitchFamily="18" charset="0"/>
              </a:rPr>
              <a:t> AB </a:t>
            </a:r>
            <a:r>
              <a:rPr lang="en-US" sz="3600" b="1" dirty="0" err="1" smtClean="0">
                <a:latin typeface="Times New Roman" panose="02020603050405020304" pitchFamily="18" charset="0"/>
              </a:rPr>
              <a:t>có</a:t>
            </a:r>
            <a:r>
              <a:rPr lang="en-US" sz="3600" b="1" dirty="0" smtClean="0">
                <a:latin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</a:rPr>
              <a:t>độ</a:t>
            </a:r>
            <a:r>
              <a:rPr lang="en-US" sz="3600" b="1" dirty="0" smtClean="0">
                <a:latin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</a:rPr>
              <a:t>dài</a:t>
            </a:r>
            <a:r>
              <a:rPr lang="en-US" sz="3600" b="1" dirty="0" smtClean="0">
                <a:latin typeface="Times New Roman" panose="02020603050405020304" pitchFamily="18" charset="0"/>
              </a:rPr>
              <a:t> 4 cm:</a:t>
            </a:r>
            <a:endParaRPr lang="en-US" sz="36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19653E-6 L 0.40833 2.19653E-6 " pathEditMode="relative" ptsTypes="AA">
                                      <p:cBhvr>
                                        <p:cTn id="5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6" grpId="0" animBg="1"/>
      <p:bldP spid="7" grpId="0" animBg="1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 descr="hinh toan 1"/>
          <p:cNvPicPr>
            <a:picLocks noChangeAspect="1" noChangeArrowheads="1"/>
          </p:cNvPicPr>
          <p:nvPr/>
        </p:nvPicPr>
        <p:blipFill rotWithShape="1">
          <a:blip r:embed="rId2"/>
          <a:srcRect l="8388" r="21629" b="53149"/>
          <a:stretch>
            <a:fillRect/>
          </a:stretch>
        </p:blipFill>
        <p:spPr bwMode="auto">
          <a:xfrm>
            <a:off x="4495292" y="1060062"/>
            <a:ext cx="4371584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04750" y="1059815"/>
            <a:ext cx="43815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vạch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0,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vạch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4.</a:t>
            </a:r>
            <a:endParaRPr lang="en-US" sz="26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3906" y="3298448"/>
            <a:ext cx="4114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260" y="4765040"/>
            <a:ext cx="409601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Nhấc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17" descr="hinh toan 1"/>
          <p:cNvPicPr>
            <a:picLocks noChangeAspect="1" noChangeArrowheads="1"/>
          </p:cNvPicPr>
          <p:nvPr/>
        </p:nvPicPr>
        <p:blipFill rotWithShape="1">
          <a:blip r:embed="rId2"/>
          <a:srcRect l="7737" t="47342" r="5815" b="21320"/>
          <a:stretch>
            <a:fillRect/>
          </a:stretch>
        </p:blipFill>
        <p:spPr bwMode="auto">
          <a:xfrm>
            <a:off x="4167006" y="3215803"/>
            <a:ext cx="4951955" cy="1127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7" descr="hinh toan 1"/>
          <p:cNvPicPr>
            <a:picLocks noChangeAspect="1" noChangeArrowheads="1"/>
          </p:cNvPicPr>
          <p:nvPr/>
        </p:nvPicPr>
        <p:blipFill rotWithShape="1">
          <a:blip r:embed="rId2"/>
          <a:srcRect l="29360" t="74559" r="13891"/>
          <a:stretch>
            <a:fillRect/>
          </a:stretch>
        </p:blipFill>
        <p:spPr bwMode="auto">
          <a:xfrm>
            <a:off x="5123537" y="4712335"/>
            <a:ext cx="3544867" cy="99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264795" y="72390"/>
            <a:ext cx="88538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cm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2375048" y="42672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677203" y="5181600"/>
            <a:ext cx="894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9cm</a:t>
            </a:r>
            <a:endParaRPr lang="en-US" sz="3200" dirty="0"/>
          </a:p>
        </p:txBody>
      </p:sp>
      <p:pic>
        <p:nvPicPr>
          <p:cNvPr id="29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5715000"/>
            <a:ext cx="64008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extBox 41"/>
          <p:cNvSpPr txBox="1"/>
          <p:nvPr/>
        </p:nvSpPr>
        <p:spPr>
          <a:xfrm>
            <a:off x="6400800" y="511558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291358" y="51816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19200" y="4277380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70648" y="351538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52886" y="35052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00200" y="4267200"/>
            <a:ext cx="894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2cm</a:t>
            </a:r>
            <a:endParaRPr lang="en-US" sz="3200" dirty="0"/>
          </a:p>
        </p:txBody>
      </p:sp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4953000"/>
            <a:ext cx="64008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3048000" y="3581400"/>
            <a:ext cx="894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7cm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2534203" y="2819400"/>
            <a:ext cx="894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5cm</a:t>
            </a:r>
            <a:endParaRPr lang="en-US" sz="3200" dirty="0"/>
          </a:p>
        </p:txBody>
      </p:sp>
      <p:sp>
        <p:nvSpPr>
          <p:cNvPr id="3" name="Oval 2"/>
          <p:cNvSpPr/>
          <p:nvPr/>
        </p:nvSpPr>
        <p:spPr>
          <a:xfrm>
            <a:off x="1371600" y="3248025"/>
            <a:ext cx="152400" cy="15240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267200" y="3248025"/>
            <a:ext cx="152400" cy="15240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371600" y="4010025"/>
            <a:ext cx="152400" cy="15240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10200" y="4010025"/>
            <a:ext cx="152400" cy="15240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5610225"/>
            <a:ext cx="152400" cy="15240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514600" y="4724400"/>
            <a:ext cx="152400" cy="15240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371600" y="4724400"/>
            <a:ext cx="152400" cy="15240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71600" y="5610225"/>
            <a:ext cx="152400" cy="15240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1447800" y="3322637"/>
            <a:ext cx="2895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447800" y="4086225"/>
            <a:ext cx="4038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447800" y="4799012"/>
            <a:ext cx="1143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447800" y="5713412"/>
            <a:ext cx="5181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11150" y="398145"/>
            <a:ext cx="722757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đoạn thẳng có độ dài: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32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5cm  ;  7cm  ;  2cm  ;  9cm  </a:t>
            </a:r>
            <a:endParaRPr lang="en-US" sz="32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32048" y="275338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48486" y="2753380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352800"/>
            <a:ext cx="64008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4191000"/>
            <a:ext cx="64008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36" grpId="0"/>
      <p:bldP spid="42" grpId="0"/>
      <p:bldP spid="41" grpId="0"/>
      <p:bldP spid="39" grpId="0"/>
      <p:bldP spid="38" grpId="0"/>
      <p:bldP spid="37" grpId="0"/>
      <p:bldP spid="28" grpId="0"/>
      <p:bldP spid="24" grpId="0"/>
      <p:bldP spid="3" grpId="0" animBg="1"/>
      <p:bldP spid="4" grpId="0" animBg="1"/>
      <p:bldP spid="5" grpId="0" animBg="1"/>
      <p:bldP spid="6" grpId="0" animBg="1"/>
      <p:bldP spid="8" grpId="0" animBg="1"/>
      <p:bldP spid="11" grpId="0" animBg="1"/>
      <p:bldP spid="12" grpId="0" animBg="1"/>
      <p:bldP spid="14" grpId="0" animBg="1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8964" y="1151255"/>
            <a:ext cx="5683311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tắt: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 thẳng AB              : 5  cm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 thẳng BC              : 3  cm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 hai đoạn thẳng         : …  cm ?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58525" y="3452744"/>
            <a:ext cx="1339850" cy="52197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4985" y="3975735"/>
            <a:ext cx="633603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 hai đoạn thẳng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</a:t>
            </a:r>
            <a:r>
              <a:rPr lang="vi-VN" alt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xăng-ti-mét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endParaRPr lang="en-US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399415"/>
            <a:ext cx="66543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Rectangle 2"/>
          <p:cNvSpPr/>
          <p:nvPr/>
        </p:nvSpPr>
        <p:spPr>
          <a:xfrm>
            <a:off x="1161415" y="2514600"/>
            <a:ext cx="532765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205855" y="2497455"/>
            <a:ext cx="198120" cy="398145"/>
          </a:xfrm>
          <a:prstGeom prst="line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11"/>
          <p:cNvSpPr txBox="1"/>
          <p:nvPr/>
        </p:nvSpPr>
        <p:spPr>
          <a:xfrm>
            <a:off x="4918075" y="2373630"/>
            <a:ext cx="565150" cy="52197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</a:p>
        </p:txBody>
      </p:sp>
      <p:sp>
        <p:nvSpPr>
          <p:cNvPr id="13" name="Text Box 12"/>
          <p:cNvSpPr txBox="1"/>
          <p:nvPr/>
        </p:nvSpPr>
        <p:spPr>
          <a:xfrm>
            <a:off x="4126865" y="2373630"/>
            <a:ext cx="889635" cy="52197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</a:p>
        </p:txBody>
      </p:sp>
      <p:sp>
        <p:nvSpPr>
          <p:cNvPr id="17" name="Oval 16"/>
          <p:cNvSpPr/>
          <p:nvPr/>
        </p:nvSpPr>
        <p:spPr>
          <a:xfrm>
            <a:off x="1219200" y="2438400"/>
            <a:ext cx="112776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918075" y="1649730"/>
            <a:ext cx="450215" cy="36639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Box 18"/>
          <p:cNvSpPr txBox="1"/>
          <p:nvPr/>
        </p:nvSpPr>
        <p:spPr>
          <a:xfrm>
            <a:off x="6205855" y="2373630"/>
            <a:ext cx="495935" cy="52197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</a:p>
        </p:txBody>
      </p:sp>
      <p:sp>
        <p:nvSpPr>
          <p:cNvPr id="20" name="Oval 19"/>
          <p:cNvSpPr/>
          <p:nvPr/>
        </p:nvSpPr>
        <p:spPr>
          <a:xfrm>
            <a:off x="4975225" y="2016125"/>
            <a:ext cx="450215" cy="36639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 Box 20"/>
          <p:cNvSpPr txBox="1"/>
          <p:nvPr/>
        </p:nvSpPr>
        <p:spPr>
          <a:xfrm>
            <a:off x="3696970" y="4685030"/>
            <a:ext cx="3542030" cy="798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5 + 3 = 8 (cm)</a:t>
            </a:r>
            <a:endParaRPr lang="en-US" sz="2800" b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  </a:t>
            </a:r>
            <a:endParaRPr lang="vi-VN" altLang="en-US"/>
          </a:p>
        </p:txBody>
      </p:sp>
      <p:sp>
        <p:nvSpPr>
          <p:cNvPr id="22" name="Text Box 21"/>
          <p:cNvSpPr txBox="1"/>
          <p:nvPr/>
        </p:nvSpPr>
        <p:spPr>
          <a:xfrm>
            <a:off x="4458970" y="5483860"/>
            <a:ext cx="3542030" cy="798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vi-VN" alt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Đáp số: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8 cm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endParaRPr lang="en-US" sz="2800" b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  </a:t>
            </a:r>
            <a:endParaRPr lang="vi-VN" alt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3826510" y="3886200"/>
            <a:ext cx="12718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2" grpId="0"/>
      <p:bldP spid="3" grpId="0" bldLvl="0" animBg="1"/>
      <p:bldP spid="3" grpId="1" animBg="1"/>
      <p:bldP spid="12" grpId="0" animBg="1"/>
      <p:bldP spid="13" grpId="0" animBg="1"/>
      <p:bldP spid="17" grpId="0" animBg="1"/>
      <p:bldP spid="18" grpId="0" animBg="1"/>
      <p:bldP spid="19" grpId="0" bldLvl="0" animBg="1"/>
      <p:bldP spid="20" grpId="0" animBg="1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379648">
            <a:off x="4790928" y="4482408"/>
            <a:ext cx="401946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extBox 41"/>
          <p:cNvSpPr txBox="1"/>
          <p:nvPr/>
        </p:nvSpPr>
        <p:spPr>
          <a:xfrm>
            <a:off x="2819400" y="5638800"/>
            <a:ext cx="82266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5cm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895600" y="4495800"/>
            <a:ext cx="82266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5cm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3" name="Picture 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5105400"/>
            <a:ext cx="419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5638800"/>
            <a:ext cx="4038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200400"/>
            <a:ext cx="64008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3733800" y="3048000"/>
            <a:ext cx="182883" cy="15240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486400" y="3048000"/>
            <a:ext cx="182883" cy="15240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38200" y="3048000"/>
            <a:ext cx="182883" cy="15240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3200400"/>
            <a:ext cx="64008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914400" y="3124200"/>
            <a:ext cx="29718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10000" y="3122612"/>
            <a:ext cx="1752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28800" y="3149025"/>
            <a:ext cx="894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5cm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114800" y="3149025"/>
            <a:ext cx="894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3cm</a:t>
            </a:r>
            <a:endParaRPr lang="en-US" sz="32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1828800" y="5562600"/>
            <a:ext cx="3048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852303" y="5571721"/>
            <a:ext cx="1548497" cy="98147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905000" y="5027612"/>
            <a:ext cx="3048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916919" y="4412190"/>
            <a:ext cx="1712481" cy="6170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799" y="1676400"/>
            <a:ext cx="9281002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Vẽ các đoạn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AB, BC có độ dài nêu trong bài 2.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752600" y="4953000"/>
            <a:ext cx="182883" cy="15240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477000" y="4343400"/>
            <a:ext cx="182883" cy="15240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876800" y="4953000"/>
            <a:ext cx="182883" cy="15240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724400" y="5486400"/>
            <a:ext cx="182883" cy="15240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248400" y="6477000"/>
            <a:ext cx="182883" cy="15240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752600" y="5486400"/>
            <a:ext cx="182883" cy="15240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85800" y="2524780"/>
            <a:ext cx="39384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34000" y="2524780"/>
            <a:ext cx="444352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76400" y="4267200"/>
            <a:ext cx="444352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24400" y="4505980"/>
            <a:ext cx="423514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96000" y="3972580"/>
            <a:ext cx="444352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248400" y="5943600"/>
            <a:ext cx="444352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48200" y="5029200"/>
            <a:ext cx="423514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76400" y="5029200"/>
            <a:ext cx="444352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657600" y="2448580"/>
            <a:ext cx="39384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029200" y="4343400"/>
            <a:ext cx="82266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3cm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00600" y="6019800"/>
            <a:ext cx="82266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3cm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4" name="Picture 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893448">
            <a:off x="4024246" y="6585291"/>
            <a:ext cx="419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500"/>
                            </p:stCondLst>
                            <p:childTnLst>
                              <p:par>
                                <p:cTn id="1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0"/>
                            </p:stCondLst>
                            <p:childTnLst>
                              <p:par>
                                <p:cTn id="10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500"/>
                            </p:stCondLst>
                            <p:childTnLst>
                              <p:par>
                                <p:cTn id="1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6500"/>
                            </p:stCondLst>
                            <p:childTnLst>
                              <p:par>
                                <p:cTn id="1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7000"/>
                            </p:stCondLst>
                            <p:childTnLst>
                              <p:par>
                                <p:cTn id="124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7500"/>
                            </p:stCondLst>
                            <p:childTnLst>
                              <p:par>
                                <p:cTn id="1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8000"/>
                            </p:stCondLst>
                            <p:childTnLst>
                              <p:par>
                                <p:cTn id="1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500"/>
                            </p:stCondLst>
                            <p:childTnLst>
                              <p:par>
                                <p:cTn id="1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000"/>
                            </p:stCondLst>
                            <p:childTnLst>
                              <p:par>
                                <p:cTn id="153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500"/>
                            </p:stCondLst>
                            <p:childTnLst>
                              <p:par>
                                <p:cTn id="1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3000"/>
                            </p:stCondLst>
                            <p:childTnLst>
                              <p:par>
                                <p:cTn id="1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500"/>
                            </p:stCondLst>
                            <p:childTnLst>
                              <p:par>
                                <p:cTn id="1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4000"/>
                            </p:stCondLst>
                            <p:childTnLst>
                              <p:par>
                                <p:cTn id="16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4500"/>
                            </p:stCondLst>
                            <p:childTnLst>
                              <p:par>
                                <p:cTn id="1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500"/>
                            </p:stCondLst>
                            <p:childTnLst>
                              <p:par>
                                <p:cTn id="181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6000"/>
                            </p:stCondLst>
                            <p:childTnLst>
                              <p:par>
                                <p:cTn id="1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6500"/>
                            </p:stCondLst>
                            <p:childTnLst>
                              <p:par>
                                <p:cTn id="1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39" grpId="0"/>
      <p:bldP spid="3" grpId="0" animBg="1"/>
      <p:bldP spid="3" grpId="1" animBg="1"/>
      <p:bldP spid="4" grpId="0" animBg="1"/>
      <p:bldP spid="5" grpId="0" animBg="1"/>
      <p:bldP spid="13" grpId="0"/>
      <p:bldP spid="14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28" grpId="0"/>
      <p:bldP spid="30" grpId="0"/>
      <p:bldP spid="31" grpId="0"/>
      <p:bldP spid="32" grpId="0"/>
      <p:bldP spid="35" grpId="0"/>
      <p:bldP spid="37" grpId="0"/>
      <p:bldP spid="38" grpId="0"/>
      <p:bldP spid="40" grpId="0"/>
      <p:bldP spid="4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431</Words>
  <Application>Microsoft Office PowerPoint</Application>
  <PresentationFormat>On-screen Show (4:3)</PresentationFormat>
  <Paragraphs>91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0905876500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TrungTin</dc:creator>
  <cp:lastModifiedBy>Vu Thi Viet Trinh</cp:lastModifiedBy>
  <cp:revision>106</cp:revision>
  <dcterms:created xsi:type="dcterms:W3CDTF">2015-01-29T13:34:00Z</dcterms:created>
  <dcterms:modified xsi:type="dcterms:W3CDTF">2020-04-24T08:14:16Z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1033-10.2.0.7646</vt:lpwstr>
  </property>
</Properties>
</file>