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90" r:id="rId2"/>
    <p:sldId id="311" r:id="rId3"/>
    <p:sldId id="309" r:id="rId4"/>
    <p:sldId id="310" r:id="rId5"/>
    <p:sldId id="300" r:id="rId6"/>
    <p:sldId id="301" r:id="rId7"/>
    <p:sldId id="302" r:id="rId8"/>
    <p:sldId id="303" r:id="rId9"/>
    <p:sldId id="304" r:id="rId10"/>
    <p:sldId id="296" r:id="rId11"/>
  </p:sldIdLst>
  <p:sldSz cx="109728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CC"/>
    <a:srgbClr val="FF3399"/>
    <a:srgbClr val="666633"/>
    <a:srgbClr val="FFFF00"/>
    <a:srgbClr val="FF9900"/>
    <a:srgbClr val="D60093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2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88" y="-102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1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9D6B9F7-E2F8-4BD4-B83B-F646C591C684}" type="datetimeFigureOut">
              <a:rPr lang="en-US"/>
              <a:pPr>
                <a:defRPr/>
              </a:pPr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45862B7-CA6E-439B-9AAF-CF4C0D289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3D41EB-EDFD-4262-B788-9805DBAABE4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D30E8-D0C9-4A74-A8DD-B43F9E5A2DA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E35BE4-E9FF-45ED-AA99-28D3B2DD7D2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EA370C-47FC-4441-B8FC-2931864A9CF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2E962-109E-4787-896D-87E03F60F99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C032A1-C2C4-4EBC-9EC2-D95D7DA81AE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27792-0F0B-41B2-9631-B36C337B6B5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6018F-8AEA-46DA-AB0B-B9A324DC5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B6A66-30FB-42FD-A6E9-922A94E62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39"/>
            <a:ext cx="24688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9"/>
            <a:ext cx="722376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3A47B-20FC-47F1-949F-83B47659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E8867-51A7-45B9-8039-BCC6F2E0D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4DD30-7283-49EC-A0F0-3923A5314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E71A5-73E2-4E4D-9396-18348D621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5A36A-4214-44AD-A99D-57A6E79CD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08F6-B670-4487-8294-2D4F82B0C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80EAB-32D0-40BE-8064-6982FFBAB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8B228-E37F-4CA0-804D-417888C61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9019E-D970-4327-B703-9C79FB965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274638"/>
            <a:ext cx="9874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98742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275" y="6356350"/>
            <a:ext cx="2559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675" y="6356350"/>
            <a:ext cx="3473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4475" y="6356350"/>
            <a:ext cx="2559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437BE2-ACFF-4F5C-AD88-016643E08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9.bin"/><Relationship Id="rId2" Type="http://schemas.openxmlformats.org/officeDocument/2006/relationships/audio" Target="../media/audio1.wav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2.bin"/><Relationship Id="rId4" Type="http://schemas.openxmlformats.org/officeDocument/2006/relationships/notesSlide" Target="../notesSlides/notesSlide7.xml"/><Relationship Id="rId9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14302" y="1385461"/>
            <a:ext cx="101441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I.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Mục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Giúp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HS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biết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a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a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a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a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 smtClean="0"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ea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a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effectLst/>
              <a:cs typeface="Times New Roman" pitchFamily="18" charset="0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2128814" y="895633"/>
            <a:ext cx="40233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 i="1" dirty="0" err="1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</a:t>
            </a:r>
            <a:r>
              <a:rPr lang="en-US" sz="2000" b="1" i="1" dirty="0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124</a:t>
            </a:r>
            <a:r>
              <a:rPr lang="en-US" sz="2400" b="1" i="1" dirty="0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  <a:r>
              <a:rPr lang="en-US" sz="2400" b="1" dirty="0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endParaRPr lang="en-US" sz="2400" b="1" dirty="0">
              <a:solidFill>
                <a:srgbClr val="F0351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3274716" y="846436"/>
            <a:ext cx="57121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TÌM</a:t>
            </a:r>
            <a:r>
              <a:rPr lang="en-US" sz="2400" b="1" dirty="0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PHÂN</a:t>
            </a:r>
            <a:r>
              <a:rPr lang="en-US" sz="2400" b="1" dirty="0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2400" b="1" dirty="0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CỦA</a:t>
            </a:r>
            <a:r>
              <a:rPr lang="en-US" sz="2400" b="1" dirty="0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MỘT</a:t>
            </a:r>
            <a:r>
              <a:rPr lang="en-US" sz="2400" b="1" dirty="0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endParaRPr lang="en-US" sz="2800" b="1" dirty="0">
              <a:solidFill>
                <a:srgbClr val="F0351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31920" y="522585"/>
            <a:ext cx="2743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662" y="2357430"/>
            <a:ext cx="9966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cs typeface="Times New Roman" pitchFamily="18" charset="0"/>
              </a:rPr>
              <a:t>II. </a:t>
            </a:r>
            <a:r>
              <a:rPr lang="en-US" sz="3200" b="1" dirty="0" err="1" smtClean="0">
                <a:effectLst/>
                <a:cs typeface="Times New Roman" pitchFamily="18" charset="0"/>
              </a:rPr>
              <a:t>Chuẩn</a:t>
            </a:r>
            <a:r>
              <a:rPr lang="en-US" sz="3200" b="1" dirty="0" smtClean="0">
                <a:effectLst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/>
                <a:cs typeface="Times New Roman" pitchFamily="18" charset="0"/>
              </a:rPr>
              <a:t>bị</a:t>
            </a:r>
            <a:r>
              <a:rPr lang="en-US" sz="3200" b="1" dirty="0" smtClean="0">
                <a:effectLst/>
                <a:cs typeface="Times New Roman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en-US" sz="3200" dirty="0" smtClean="0">
                <a:effectLst/>
                <a:cs typeface="Times New Roman" pitchFamily="18" charset="0"/>
              </a:rPr>
              <a:t> </a:t>
            </a:r>
            <a:r>
              <a:rPr lang="en-US" sz="3200" dirty="0" err="1" smtClean="0">
                <a:effectLst/>
                <a:cs typeface="Times New Roman" pitchFamily="18" charset="0"/>
              </a:rPr>
              <a:t>GV</a:t>
            </a:r>
            <a:r>
              <a:rPr lang="en-US" sz="3200" dirty="0" smtClean="0">
                <a:effectLst/>
                <a:cs typeface="Times New Roman" pitchFamily="18" charset="0"/>
              </a:rPr>
              <a:t>: </a:t>
            </a:r>
            <a:r>
              <a:rPr lang="en-US" sz="3200" dirty="0" err="1" smtClean="0">
                <a:effectLst/>
                <a:cs typeface="Times New Roman" pitchFamily="18" charset="0"/>
              </a:rPr>
              <a:t>Giáo</a:t>
            </a:r>
            <a:r>
              <a:rPr lang="en-US" sz="3200" dirty="0" smtClean="0">
                <a:effectLst/>
                <a:cs typeface="Times New Roman" pitchFamily="18" charset="0"/>
              </a:rPr>
              <a:t> </a:t>
            </a:r>
            <a:r>
              <a:rPr lang="en-US" sz="3200" dirty="0" err="1" smtClean="0">
                <a:effectLst/>
                <a:cs typeface="Times New Roman" pitchFamily="18" charset="0"/>
              </a:rPr>
              <a:t>án</a:t>
            </a:r>
            <a:r>
              <a:rPr lang="en-US" sz="3200" dirty="0" smtClean="0">
                <a:effectLst/>
                <a:cs typeface="Times New Roman" pitchFamily="18" charset="0"/>
              </a:rPr>
              <a:t> PowerPoint.</a:t>
            </a:r>
          </a:p>
          <a:p>
            <a:pPr>
              <a:buFontTx/>
              <a:buChar char="-"/>
            </a:pPr>
            <a:r>
              <a:rPr lang="en-US" sz="3200" dirty="0" smtClean="0">
                <a:effectLst/>
                <a:cs typeface="Times New Roman" pitchFamily="18" charset="0"/>
              </a:rPr>
              <a:t> HS: </a:t>
            </a:r>
            <a:r>
              <a:rPr lang="en-US" sz="3200" dirty="0" err="1" smtClean="0">
                <a:effectLst/>
                <a:cs typeface="Times New Roman" pitchFamily="18" charset="0"/>
              </a:rPr>
              <a:t>SGK</a:t>
            </a:r>
            <a:r>
              <a:rPr lang="en-US" sz="3200" dirty="0" smtClean="0">
                <a:effectLst/>
                <a:cs typeface="Times New Roman" pitchFamily="18" charset="0"/>
              </a:rPr>
              <a:t> </a:t>
            </a:r>
            <a:r>
              <a:rPr lang="en-US" sz="3200" dirty="0" err="1" smtClean="0">
                <a:effectLst/>
                <a:cs typeface="Times New Roman" pitchFamily="18" charset="0"/>
              </a:rPr>
              <a:t>Toán</a:t>
            </a:r>
            <a:r>
              <a:rPr lang="en-US" sz="3200" dirty="0" smtClean="0">
                <a:effectLst/>
                <a:cs typeface="Times New Roman" pitchFamily="18" charset="0"/>
              </a:rPr>
              <a:t>; </a:t>
            </a:r>
            <a:r>
              <a:rPr lang="en-US" sz="3200" dirty="0" err="1" smtClean="0">
                <a:effectLst/>
                <a:cs typeface="Times New Roman" pitchFamily="18" charset="0"/>
              </a:rPr>
              <a:t>Vở</a:t>
            </a:r>
            <a:r>
              <a:rPr lang="en-US" sz="3200" dirty="0" smtClean="0">
                <a:effectLst/>
                <a:cs typeface="Times New Roman" pitchFamily="18" charset="0"/>
              </a:rPr>
              <a:t> ô </a:t>
            </a:r>
            <a:r>
              <a:rPr lang="en-US" sz="3200" dirty="0" err="1" smtClean="0">
                <a:effectLst/>
                <a:cs typeface="Times New Roman" pitchFamily="18" charset="0"/>
              </a:rPr>
              <a:t>ly</a:t>
            </a:r>
            <a:r>
              <a:rPr lang="en-US" sz="3200" dirty="0" smtClean="0">
                <a:effectLst/>
                <a:cs typeface="Times New Roman" pitchFamily="18" charset="0"/>
              </a:rPr>
              <a:t> </a:t>
            </a:r>
            <a:r>
              <a:rPr lang="en-US" sz="3200" dirty="0" err="1" smtClean="0">
                <a:effectLst/>
                <a:cs typeface="Times New Roman" pitchFamily="18" charset="0"/>
              </a:rPr>
              <a:t>Toán</a:t>
            </a:r>
            <a:r>
              <a:rPr lang="en-US" sz="3200" dirty="0" smtClean="0">
                <a:effectLst/>
                <a:cs typeface="Times New Roman" pitchFamily="18" charset="0"/>
              </a:rPr>
              <a:t>.</a:t>
            </a:r>
            <a:endParaRPr lang="en-US" sz="3200" dirty="0">
              <a:effectLst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538" y="3748520"/>
            <a:ext cx="301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cs typeface="Times New Roman" pitchFamily="18" charset="0"/>
              </a:rPr>
              <a:t>III. </a:t>
            </a:r>
            <a:r>
              <a:rPr lang="en-US" sz="3200" b="1" dirty="0" err="1" smtClean="0">
                <a:effectLst/>
                <a:cs typeface="Times New Roman" pitchFamily="18" charset="0"/>
              </a:rPr>
              <a:t>Bài</a:t>
            </a:r>
            <a:r>
              <a:rPr lang="en-US" sz="3200" b="1" dirty="0" smtClean="0">
                <a:effectLst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/>
                <a:cs typeface="Times New Roman" pitchFamily="18" charset="0"/>
              </a:rPr>
              <a:t>mới</a:t>
            </a:r>
            <a:r>
              <a:rPr lang="en-US" sz="3200" b="1" dirty="0" smtClean="0">
                <a:effectLst/>
                <a:cs typeface="Times New Roman" pitchFamily="18" charset="0"/>
              </a:rPr>
              <a:t>:</a:t>
            </a:r>
            <a:endParaRPr lang="en-US" sz="3200" b="1" dirty="0">
              <a:effectLst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"/>
            <a:ext cx="1097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effectLst/>
                <a:cs typeface="Times New Roman" pitchFamily="18" charset="0"/>
              </a:rPr>
              <a:t>Thứ</a:t>
            </a:r>
            <a:r>
              <a:rPr lang="en-US" sz="2400" dirty="0" smtClean="0">
                <a:effectLst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cs typeface="Times New Roman" pitchFamily="18" charset="0"/>
              </a:rPr>
              <a:t>năm</a:t>
            </a:r>
            <a:r>
              <a:rPr lang="en-US" sz="2400" dirty="0" smtClean="0">
                <a:effectLst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cs typeface="Times New Roman" pitchFamily="18" charset="0"/>
              </a:rPr>
              <a:t>ngày</a:t>
            </a:r>
            <a:r>
              <a:rPr lang="en-US" sz="2400" dirty="0" smtClean="0">
                <a:effectLst/>
                <a:cs typeface="Times New Roman" pitchFamily="18" charset="0"/>
              </a:rPr>
              <a:t> </a:t>
            </a:r>
            <a:r>
              <a:rPr lang="en-US" sz="2400" dirty="0" smtClean="0">
                <a:effectLst/>
                <a:cs typeface="Times New Roman" pitchFamily="18" charset="0"/>
              </a:rPr>
              <a:t>07 </a:t>
            </a:r>
            <a:r>
              <a:rPr lang="en-US" sz="2400" dirty="0" err="1" smtClean="0">
                <a:effectLst/>
                <a:cs typeface="Times New Roman" pitchFamily="18" charset="0"/>
              </a:rPr>
              <a:t>tháng</a:t>
            </a:r>
            <a:r>
              <a:rPr lang="en-US" sz="2400" dirty="0" smtClean="0">
                <a:effectLst/>
                <a:cs typeface="Times New Roman" pitchFamily="18" charset="0"/>
              </a:rPr>
              <a:t> 05 </a:t>
            </a:r>
            <a:r>
              <a:rPr lang="en-US" sz="2400" dirty="0" err="1" smtClean="0">
                <a:effectLst/>
                <a:cs typeface="Times New Roman" pitchFamily="18" charset="0"/>
              </a:rPr>
              <a:t>năm</a:t>
            </a:r>
            <a:r>
              <a:rPr lang="en-US" sz="2400" dirty="0" smtClean="0">
                <a:effectLst/>
                <a:cs typeface="Times New Roman" pitchFamily="18" charset="0"/>
              </a:rPr>
              <a:t> 2020</a:t>
            </a:r>
            <a:endParaRPr lang="en-US" sz="2400" dirty="0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-182880" y="330676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/>
            </a:endParaRPr>
          </a:p>
        </p:txBody>
      </p:sp>
      <p:pic>
        <p:nvPicPr>
          <p:cNvPr id="9222" name="Picture 10" descr="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1299" y="1038244"/>
            <a:ext cx="1110409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1774534" y="2428868"/>
            <a:ext cx="749808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Chuẩn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bị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cho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tiết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học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sau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bài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“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Phép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chia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phân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số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”</a:t>
            </a:r>
          </a:p>
          <a:p>
            <a:pPr>
              <a:spcBef>
                <a:spcPct val="50000"/>
              </a:spcBef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700186" y="1896611"/>
            <a:ext cx="72152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Các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em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hoàn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thành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các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bài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tập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trang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135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04845"/>
            <a:ext cx="301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cs typeface="Times New Roman" pitchFamily="18" charset="0"/>
              </a:rPr>
              <a:t>V. </a:t>
            </a:r>
            <a:r>
              <a:rPr lang="en-US" sz="3200" b="1" dirty="0" err="1" smtClean="0">
                <a:effectLst/>
                <a:cs typeface="Times New Roman" pitchFamily="18" charset="0"/>
              </a:rPr>
              <a:t>Dặn</a:t>
            </a:r>
            <a:r>
              <a:rPr lang="en-US" sz="3200" b="1" dirty="0" smtClean="0">
                <a:effectLst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/>
                <a:cs typeface="Times New Roman" pitchFamily="18" charset="0"/>
              </a:rPr>
              <a:t>dò</a:t>
            </a:r>
            <a:r>
              <a:rPr lang="en-US" sz="3200" b="1" dirty="0" smtClean="0">
                <a:effectLst/>
                <a:cs typeface="Times New Roman" pitchFamily="18" charset="0"/>
              </a:rPr>
              <a:t>:</a:t>
            </a:r>
            <a:endParaRPr lang="en-US" sz="3200" b="1" dirty="0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03213" y="2214554"/>
            <a:ext cx="10255285" cy="4286280"/>
          </a:xfrm>
          <a:prstGeom prst="cloudCallout">
            <a:avLst>
              <a:gd name="adj1" fmla="val -56875"/>
              <a:gd name="adj2" fmla="val 2837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spcBef>
                <a:spcPct val="50000"/>
              </a:spcBef>
              <a:defRPr/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  <a:defRPr/>
            </a:pP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931920" y="522585"/>
            <a:ext cx="2743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3148026" y="1000108"/>
            <a:ext cx="4267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KIỂM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TRA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CŨ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709184" y="1181385"/>
            <a:ext cx="1777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12 quả cam</a:t>
            </a:r>
          </a:p>
        </p:txBody>
      </p:sp>
      <p:pic>
        <p:nvPicPr>
          <p:cNvPr id="11288" name="Picture 24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26" y="1833553"/>
            <a:ext cx="25146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9" name="Picture 25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95471" y="1833553"/>
            <a:ext cx="25146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0" name="Picture 26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35676" y="1833553"/>
            <a:ext cx="25146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1" name="Picture 27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90156" y="1833553"/>
            <a:ext cx="25146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2" name="Picture 28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4636" y="1833553"/>
            <a:ext cx="25146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3" name="Picture 29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99117" y="1833553"/>
            <a:ext cx="243082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5" name="Picture 31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3332" y="3205153"/>
            <a:ext cx="25146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6" name="Picture 32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213" y="3205153"/>
            <a:ext cx="25146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7" name="Picture 33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22342" y="3205153"/>
            <a:ext cx="25146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8" name="Picture 34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2" y="3205153"/>
            <a:ext cx="25146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9" name="Picture 35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31302" y="3205153"/>
            <a:ext cx="251461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0" name="Picture 36" descr="aqua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85782" y="3205153"/>
            <a:ext cx="2444153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3842689" y="1785926"/>
            <a:ext cx="45719" cy="3000396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6951649" y="1800213"/>
            <a:ext cx="45719" cy="2914671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414302" y="5572140"/>
            <a:ext cx="996696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-          </a:t>
            </a:r>
            <a:r>
              <a:rPr lang="en-US" sz="2800" dirty="0" err="1">
                <a:cs typeface="Times New Roman" pitchFamily="18" charset="0"/>
              </a:rPr>
              <a:t>số</a:t>
            </a:r>
            <a:r>
              <a:rPr lang="en-US" sz="2800" dirty="0">
                <a:cs typeface="Times New Roman" pitchFamily="18" charset="0"/>
              </a:rPr>
              <a:t> cam </a:t>
            </a:r>
            <a:r>
              <a:rPr lang="en-US" sz="2800" dirty="0" err="1">
                <a:cs typeface="Times New Roman" pitchFamily="18" charset="0"/>
              </a:rPr>
              <a:t>trong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rổ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là</a:t>
            </a:r>
            <a:r>
              <a:rPr lang="en-US" sz="2800" dirty="0">
                <a:cs typeface="Times New Roman" pitchFamily="18" charset="0"/>
              </a:rPr>
              <a:t> : 4 x 2 = 8 (</a:t>
            </a:r>
            <a:r>
              <a:rPr lang="en-US" sz="2800" dirty="0" err="1">
                <a:cs typeface="Times New Roman" pitchFamily="18" charset="0"/>
              </a:rPr>
              <a:t>quả</a:t>
            </a:r>
            <a:r>
              <a:rPr lang="en-US" sz="2800" dirty="0">
                <a:cs typeface="Times New Roman" pitchFamily="18" charset="0"/>
              </a:rPr>
              <a:t>). </a:t>
            </a:r>
          </a:p>
        </p:txBody>
      </p:sp>
      <p:sp>
        <p:nvSpPr>
          <p:cNvPr id="11309" name="AutoShape 45"/>
          <p:cNvSpPr>
            <a:spLocks/>
          </p:cNvSpPr>
          <p:nvPr/>
        </p:nvSpPr>
        <p:spPr bwMode="auto">
          <a:xfrm rot="5400000">
            <a:off x="1973091" y="3130401"/>
            <a:ext cx="214314" cy="3526156"/>
          </a:xfrm>
          <a:prstGeom prst="rightBrace">
            <a:avLst>
              <a:gd name="adj1" fmla="val 6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1926890" y="4906044"/>
            <a:ext cx="10591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cs typeface="Times New Roman" pitchFamily="18" charset="0"/>
              </a:rPr>
              <a:t>?</a:t>
            </a: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1628748" y="4834606"/>
            <a:ext cx="19259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cs typeface="Times New Roman" pitchFamily="18" charset="0"/>
              </a:rPr>
              <a:t>4 </a:t>
            </a:r>
            <a:r>
              <a:rPr lang="en-US" sz="2800" b="1" dirty="0" err="1">
                <a:cs typeface="Times New Roman" pitchFamily="18" charset="0"/>
              </a:rPr>
              <a:t>quả</a:t>
            </a:r>
            <a:endParaRPr lang="en-US" sz="2800" b="1" dirty="0">
              <a:cs typeface="Times New Roman" pitchFamily="18" charset="0"/>
            </a:endParaRPr>
          </a:p>
        </p:txBody>
      </p:sp>
      <p:graphicFrame>
        <p:nvGraphicFramePr>
          <p:cNvPr id="11313" name="Object 49"/>
          <p:cNvGraphicFramePr>
            <a:graphicFrameLocks noChangeAspect="1"/>
          </p:cNvGraphicFramePr>
          <p:nvPr/>
        </p:nvGraphicFramePr>
        <p:xfrm>
          <a:off x="842930" y="5241946"/>
          <a:ext cx="504826" cy="1187450"/>
        </p:xfrm>
        <a:graphic>
          <a:graphicData uri="http://schemas.openxmlformats.org/presentationml/2006/ole">
            <p:oleObj spid="_x0000_s173058" name="Equation" r:id="rId5" imgW="139639" imgH="393529" progId="Equation.3">
              <p:embed/>
            </p:oleObj>
          </a:graphicData>
        </a:graphic>
      </p:graphicFrame>
      <p:sp>
        <p:nvSpPr>
          <p:cNvPr id="11314" name="AutoShape 50"/>
          <p:cNvSpPr>
            <a:spLocks/>
          </p:cNvSpPr>
          <p:nvPr/>
        </p:nvSpPr>
        <p:spPr bwMode="auto">
          <a:xfrm rot="-5400000">
            <a:off x="3507569" y="1550179"/>
            <a:ext cx="242886" cy="6715172"/>
          </a:xfrm>
          <a:prstGeom prst="leftBrace">
            <a:avLst>
              <a:gd name="adj1" fmla="val 986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3474714" y="4929198"/>
            <a:ext cx="11544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cs typeface="Times New Roman" pitchFamily="18" charset="0"/>
              </a:rPr>
              <a:t>?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3228972" y="4857760"/>
            <a:ext cx="182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cs typeface="Times New Roman" pitchFamily="18" charset="0"/>
              </a:rPr>
              <a:t>8 </a:t>
            </a:r>
            <a:r>
              <a:rPr lang="en-US" sz="2800" b="1" dirty="0" err="1">
                <a:cs typeface="Times New Roman" pitchFamily="18" charset="0"/>
              </a:rPr>
              <a:t>quả</a:t>
            </a:r>
            <a:endParaRPr lang="en-US" sz="2800" b="1" dirty="0">
              <a:cs typeface="Times New Roman" pitchFamily="18" charset="0"/>
            </a:endParaRPr>
          </a:p>
        </p:txBody>
      </p:sp>
      <p:graphicFrame>
        <p:nvGraphicFramePr>
          <p:cNvPr id="11317" name="Object 53"/>
          <p:cNvGraphicFramePr>
            <a:graphicFrameLocks noChangeAspect="1"/>
          </p:cNvGraphicFramePr>
          <p:nvPr/>
        </p:nvGraphicFramePr>
        <p:xfrm>
          <a:off x="842930" y="5286388"/>
          <a:ext cx="529941" cy="1143008"/>
        </p:xfrm>
        <a:graphic>
          <a:graphicData uri="http://schemas.openxmlformats.org/presentationml/2006/ole">
            <p:oleObj spid="_x0000_s173059" name="Equation" r:id="rId6" imgW="152334" imgH="393529" progId="Equation.3">
              <p:embed/>
            </p:oleObj>
          </a:graphicData>
        </a:graphic>
      </p:graphicFrame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2200252" y="740399"/>
            <a:ext cx="40233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 i="1" dirty="0" err="1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</a:t>
            </a:r>
            <a:r>
              <a:rPr lang="en-US" sz="2000" b="1" i="1" dirty="0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124</a:t>
            </a:r>
            <a:r>
              <a:rPr lang="en-US" sz="2400" b="1" i="1" dirty="0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  <a:r>
              <a:rPr lang="en-US" sz="2400" b="1" dirty="0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endParaRPr lang="en-US" sz="2400" b="1" dirty="0">
              <a:solidFill>
                <a:srgbClr val="F0351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3346154" y="691202"/>
            <a:ext cx="57121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TÌM</a:t>
            </a:r>
            <a:r>
              <a:rPr lang="en-US" sz="2400" b="1" dirty="0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PHÂN</a:t>
            </a:r>
            <a:r>
              <a:rPr lang="en-US" sz="2400" b="1" dirty="0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2400" b="1" dirty="0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CỦA</a:t>
            </a:r>
            <a:r>
              <a:rPr lang="en-US" sz="2400" b="1" dirty="0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MỘT</a:t>
            </a:r>
            <a:r>
              <a:rPr lang="en-US" sz="2400" b="1" dirty="0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b="1" dirty="0" err="1" smtClean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endParaRPr lang="en-US" sz="2800" b="1" dirty="0">
              <a:solidFill>
                <a:srgbClr val="F0351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4003358" y="367351"/>
            <a:ext cx="2743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33" name="AutoShape 50"/>
          <p:cNvSpPr>
            <a:spLocks/>
          </p:cNvSpPr>
          <p:nvPr/>
        </p:nvSpPr>
        <p:spPr bwMode="auto">
          <a:xfrm rot="-5400000" flipH="1">
            <a:off x="5414962" y="-3429048"/>
            <a:ext cx="142876" cy="10287072"/>
          </a:xfrm>
          <a:prstGeom prst="leftBrace">
            <a:avLst>
              <a:gd name="adj1" fmla="val 986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414302" y="5572140"/>
            <a:ext cx="987552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-          </a:t>
            </a:r>
            <a:r>
              <a:rPr lang="en-US" sz="2800" dirty="0" err="1">
                <a:cs typeface="Times New Roman" pitchFamily="18" charset="0"/>
              </a:rPr>
              <a:t>số</a:t>
            </a:r>
            <a:r>
              <a:rPr lang="en-US" sz="2800" dirty="0">
                <a:cs typeface="Times New Roman" pitchFamily="18" charset="0"/>
              </a:rPr>
              <a:t> cam </a:t>
            </a:r>
            <a:r>
              <a:rPr lang="en-US" sz="2800" dirty="0" err="1">
                <a:cs typeface="Times New Roman" pitchFamily="18" charset="0"/>
              </a:rPr>
              <a:t>trong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rổ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là</a:t>
            </a:r>
            <a:r>
              <a:rPr lang="en-US" sz="2800" dirty="0">
                <a:cs typeface="Times New Roman" pitchFamily="18" charset="0"/>
              </a:rPr>
              <a:t> : 12 : 3 = 4 (</a:t>
            </a:r>
            <a:r>
              <a:rPr lang="en-US" sz="2800" dirty="0" err="1">
                <a:cs typeface="Times New Roman" pitchFamily="18" charset="0"/>
              </a:rPr>
              <a:t>quả</a:t>
            </a:r>
            <a:r>
              <a:rPr lang="en-US" sz="2800" dirty="0">
                <a:latin typeface="Arial" charset="0"/>
              </a:rPr>
              <a:t>).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1"/>
            <a:ext cx="1097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effectLst/>
                <a:cs typeface="Times New Roman" pitchFamily="18" charset="0"/>
              </a:rPr>
              <a:t>Thứ</a:t>
            </a:r>
            <a:r>
              <a:rPr lang="en-US" sz="2400" dirty="0" smtClean="0">
                <a:effectLst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cs typeface="Times New Roman" pitchFamily="18" charset="0"/>
              </a:rPr>
              <a:t>năm</a:t>
            </a:r>
            <a:r>
              <a:rPr lang="en-US" sz="2400" dirty="0" smtClean="0">
                <a:effectLst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cs typeface="Times New Roman" pitchFamily="18" charset="0"/>
              </a:rPr>
              <a:t>ngày</a:t>
            </a:r>
            <a:r>
              <a:rPr lang="en-US" sz="2400" dirty="0" smtClean="0">
                <a:effectLst/>
                <a:cs typeface="Times New Roman" pitchFamily="18" charset="0"/>
              </a:rPr>
              <a:t> </a:t>
            </a:r>
            <a:r>
              <a:rPr lang="en-US" sz="2400" dirty="0" smtClean="0">
                <a:effectLst/>
                <a:cs typeface="Times New Roman" pitchFamily="18" charset="0"/>
              </a:rPr>
              <a:t>07 </a:t>
            </a:r>
            <a:r>
              <a:rPr lang="en-US" sz="2400" dirty="0" err="1" smtClean="0">
                <a:effectLst/>
                <a:cs typeface="Times New Roman" pitchFamily="18" charset="0"/>
              </a:rPr>
              <a:t>tháng</a:t>
            </a:r>
            <a:r>
              <a:rPr lang="en-US" sz="2400" dirty="0" smtClean="0">
                <a:effectLst/>
                <a:cs typeface="Times New Roman" pitchFamily="18" charset="0"/>
              </a:rPr>
              <a:t> 05 </a:t>
            </a:r>
            <a:r>
              <a:rPr lang="en-US" sz="2400" dirty="0" err="1" smtClean="0">
                <a:effectLst/>
                <a:cs typeface="Times New Roman" pitchFamily="18" charset="0"/>
              </a:rPr>
              <a:t>năm</a:t>
            </a:r>
            <a:r>
              <a:rPr lang="en-US" sz="2400" dirty="0" smtClean="0">
                <a:effectLst/>
                <a:cs typeface="Times New Roman" pitchFamily="18" charset="0"/>
              </a:rPr>
              <a:t> 2020</a:t>
            </a:r>
            <a:endParaRPr lang="en-US" sz="2400" dirty="0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301" grpId="0" animBg="1"/>
      <p:bldP spid="11302" grpId="0" animBg="1"/>
      <p:bldP spid="11306" grpId="0"/>
      <p:bldP spid="11309" grpId="0" animBg="1"/>
      <p:bldP spid="11309" grpId="1" animBg="1"/>
      <p:bldP spid="11311" grpId="0"/>
      <p:bldP spid="11311" grpId="1"/>
      <p:bldP spid="11312" grpId="0"/>
      <p:bldP spid="11312" grpId="1"/>
      <p:bldP spid="11314" grpId="0" animBg="1"/>
      <p:bldP spid="11315" grpId="0"/>
      <p:bldP spid="11315" grpId="1"/>
      <p:bldP spid="11316" grpId="0"/>
      <p:bldP spid="30" grpId="0"/>
      <p:bldP spid="33" grpId="1" animBg="1"/>
      <p:bldP spid="34" grpId="0"/>
      <p:bldP spid="3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71516" y="2590801"/>
            <a:ext cx="1097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latin typeface="Arial" charset="0"/>
              </a:rPr>
              <a:t>Vậy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ta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có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thể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tìm</a:t>
            </a:r>
            <a:r>
              <a:rPr lang="en-US" sz="3600" dirty="0">
                <a:latin typeface="Arial" charset="0"/>
              </a:rPr>
              <a:t>         </a:t>
            </a:r>
            <a:r>
              <a:rPr lang="en-US" sz="3600" dirty="0" err="1">
                <a:latin typeface="Arial" charset="0"/>
              </a:rPr>
              <a:t>số</a:t>
            </a:r>
            <a:r>
              <a:rPr lang="en-US" sz="3600" dirty="0">
                <a:latin typeface="Arial" charset="0"/>
              </a:rPr>
              <a:t> cam </a:t>
            </a:r>
            <a:r>
              <a:rPr lang="en-US" sz="3600" dirty="0" err="1">
                <a:latin typeface="Arial" charset="0"/>
              </a:rPr>
              <a:t>trong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rổ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như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sau</a:t>
            </a:r>
            <a:r>
              <a:rPr lang="en-US" sz="3600" dirty="0">
                <a:latin typeface="Arial" charset="0"/>
              </a:rPr>
              <a:t> : 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4200516" y="2214554"/>
          <a:ext cx="670560" cy="1447800"/>
        </p:xfrm>
        <a:graphic>
          <a:graphicData uri="http://schemas.openxmlformats.org/presentationml/2006/ole">
            <p:oleObj spid="_x0000_s174082" name="Equation" r:id="rId4" imgW="152334" imgH="393529" progId="Equation.3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4258048" y="3714752"/>
          <a:ext cx="662588" cy="1428760"/>
        </p:xfrm>
        <a:graphic>
          <a:graphicData uri="http://schemas.openxmlformats.org/presentationml/2006/ole">
            <p:oleObj spid="_x0000_s174083" name="Equation" r:id="rId5" imgW="152334" imgH="393529" progId="Equation.3">
              <p:embed/>
            </p:oleObj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997550" y="4124324"/>
            <a:ext cx="71323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Arial" charset="0"/>
              </a:rPr>
              <a:t> </a:t>
            </a:r>
            <a:r>
              <a:rPr lang="en-US" sz="4000" dirty="0">
                <a:cs typeface="Times New Roman" pitchFamily="18" charset="0"/>
              </a:rPr>
              <a:t>12 </a:t>
            </a:r>
            <a:r>
              <a:rPr lang="en-US" sz="4000" dirty="0" smtClean="0">
                <a:cs typeface="Times New Roman" pitchFamily="18" charset="0"/>
              </a:rPr>
              <a:t>x       </a:t>
            </a:r>
            <a:r>
              <a:rPr lang="en-US" sz="4000" dirty="0">
                <a:cs typeface="Times New Roman" pitchFamily="18" charset="0"/>
              </a:rPr>
              <a:t>= 8 (</a:t>
            </a:r>
            <a:r>
              <a:rPr lang="en-US" sz="4000" dirty="0" err="1">
                <a:cs typeface="Times New Roman" pitchFamily="18" charset="0"/>
              </a:rPr>
              <a:t>quả</a:t>
            </a:r>
            <a:r>
              <a:rPr lang="en-US" sz="4000" dirty="0">
                <a:cs typeface="Times New Roman" pitchFamily="18" charset="0"/>
              </a:rPr>
              <a:t>).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2940422" y="1090610"/>
            <a:ext cx="103327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cs typeface="Times New Roman" pitchFamily="18" charset="0"/>
              </a:rPr>
              <a:t>12  …      = 8 (</a:t>
            </a:r>
            <a:r>
              <a:rPr lang="en-US" sz="4400" dirty="0" err="1">
                <a:cs typeface="Times New Roman" pitchFamily="18" charset="0"/>
              </a:rPr>
              <a:t>quả</a:t>
            </a:r>
            <a:r>
              <a:rPr lang="en-US" sz="4400" dirty="0">
                <a:cs typeface="Times New Roman" pitchFamily="18" charset="0"/>
              </a:rPr>
              <a:t>).  </a:t>
            </a:r>
          </a:p>
        </p:txBody>
      </p:sp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4455792" y="785794"/>
          <a:ext cx="601980" cy="1295400"/>
        </p:xfrm>
        <a:graphic>
          <a:graphicData uri="http://schemas.openxmlformats.org/presentationml/2006/ole">
            <p:oleObj spid="_x0000_s174084" name="Equation" r:id="rId6" imgW="152334" imgH="393529" progId="Equation.3">
              <p:embed/>
            </p:oleObj>
          </a:graphicData>
        </a:graphic>
      </p:graphicFrame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3880532" y="1262706"/>
            <a:ext cx="6400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  <a:cs typeface="Times New Roman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21" grpId="0"/>
      <p:bldP spid="13329" grpId="0"/>
      <p:bldP spid="133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1985938" y="501634"/>
            <a:ext cx="740664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cs typeface="Times New Roman" pitchFamily="18" charset="0"/>
              </a:rPr>
              <a:t>        </a:t>
            </a:r>
            <a:r>
              <a:rPr lang="en-US" sz="3600" dirty="0" err="1">
                <a:cs typeface="Times New Roman" pitchFamily="18" charset="0"/>
              </a:rPr>
              <a:t>số</a:t>
            </a:r>
            <a:r>
              <a:rPr lang="en-US" sz="3600" dirty="0">
                <a:cs typeface="Times New Roman" pitchFamily="18" charset="0"/>
              </a:rPr>
              <a:t> cam </a:t>
            </a:r>
            <a:r>
              <a:rPr lang="en-US" sz="3600" dirty="0" err="1">
                <a:cs typeface="Times New Roman" pitchFamily="18" charset="0"/>
              </a:rPr>
              <a:t>trong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rổ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là</a:t>
            </a:r>
            <a:r>
              <a:rPr lang="en-US" sz="3600" dirty="0">
                <a:cs typeface="Times New Roman" pitchFamily="18" charset="0"/>
              </a:rPr>
              <a:t> : </a:t>
            </a:r>
          </a:p>
        </p:txBody>
      </p:sp>
      <p:graphicFrame>
        <p:nvGraphicFramePr>
          <p:cNvPr id="25635" name="Object 35"/>
          <p:cNvGraphicFramePr>
            <a:graphicFrameLocks noChangeAspect="1"/>
          </p:cNvGraphicFramePr>
          <p:nvPr/>
        </p:nvGraphicFramePr>
        <p:xfrm>
          <a:off x="2311501" y="273042"/>
          <a:ext cx="603131" cy="1300162"/>
        </p:xfrm>
        <a:graphic>
          <a:graphicData uri="http://schemas.openxmlformats.org/presentationml/2006/ole">
            <p:oleObj spid="_x0000_s144386" name="Equation" r:id="rId4" imgW="152334" imgH="393529" progId="Equation.3">
              <p:embed/>
            </p:oleObj>
          </a:graphicData>
        </a:graphic>
      </p:graphicFrame>
      <p:graphicFrame>
        <p:nvGraphicFramePr>
          <p:cNvPr id="25636" name="Object 36"/>
          <p:cNvGraphicFramePr>
            <a:graphicFrameLocks noChangeAspect="1"/>
          </p:cNvGraphicFramePr>
          <p:nvPr/>
        </p:nvGraphicFramePr>
        <p:xfrm>
          <a:off x="3629012" y="1358890"/>
          <a:ext cx="596507" cy="1285884"/>
        </p:xfrm>
        <a:graphic>
          <a:graphicData uri="http://schemas.openxmlformats.org/presentationml/2006/ole">
            <p:oleObj spid="_x0000_s144387" name="Equation" r:id="rId5" imgW="152334" imgH="393529" progId="Equation.3">
              <p:embed/>
            </p:oleObj>
          </a:graphicData>
        </a:graphic>
      </p:graphicFrame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2628880" y="1644642"/>
            <a:ext cx="539496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cs typeface="Times New Roman" pitchFamily="18" charset="0"/>
              </a:rPr>
              <a:t>12 x       = 8 (</a:t>
            </a:r>
            <a:r>
              <a:rPr lang="en-US" sz="3600" dirty="0" err="1">
                <a:cs typeface="Times New Roman" pitchFamily="18" charset="0"/>
              </a:rPr>
              <a:t>quả</a:t>
            </a:r>
            <a:r>
              <a:rPr lang="en-US" sz="3600" dirty="0">
                <a:cs typeface="Times New Roman" pitchFamily="18" charset="0"/>
              </a:rPr>
              <a:t>). 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4326284" y="2573336"/>
            <a:ext cx="530352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cs typeface="Times New Roman" pitchFamily="18" charset="0"/>
              </a:rPr>
              <a:t>Đáp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số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smtClean="0">
                <a:cs typeface="Times New Roman" pitchFamily="18" charset="0"/>
              </a:rPr>
              <a:t>: </a:t>
            </a:r>
            <a:r>
              <a:rPr lang="en-US" sz="3600" dirty="0">
                <a:cs typeface="Times New Roman" pitchFamily="18" charset="0"/>
              </a:rPr>
              <a:t>8 </a:t>
            </a:r>
            <a:r>
              <a:rPr lang="en-US" sz="3600" dirty="0" err="1">
                <a:cs typeface="Times New Roman" pitchFamily="18" charset="0"/>
              </a:rPr>
              <a:t>quả</a:t>
            </a:r>
            <a:r>
              <a:rPr lang="en-US" sz="3600" dirty="0">
                <a:cs typeface="Times New Roman" pitchFamily="18" charset="0"/>
              </a:rPr>
              <a:t>. </a:t>
            </a:r>
          </a:p>
        </p:txBody>
      </p:sp>
      <p:sp>
        <p:nvSpPr>
          <p:cNvPr id="25641" name="Text Box 41"/>
          <p:cNvSpPr txBox="1">
            <a:spLocks noChangeArrowheads="1"/>
          </p:cNvSpPr>
          <p:nvPr/>
        </p:nvSpPr>
        <p:spPr bwMode="auto">
          <a:xfrm>
            <a:off x="3869068" y="1568"/>
            <a:ext cx="347472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 dirty="0" err="1">
                <a:cs typeface="Times New Roman" pitchFamily="18" charset="0"/>
              </a:rPr>
              <a:t>Bài</a:t>
            </a:r>
            <a:r>
              <a:rPr lang="en-US" sz="3600" u="sng" dirty="0">
                <a:cs typeface="Times New Roman" pitchFamily="18" charset="0"/>
              </a:rPr>
              <a:t> </a:t>
            </a:r>
            <a:r>
              <a:rPr lang="en-US" sz="3600" u="sng" dirty="0" err="1" smtClean="0">
                <a:cs typeface="Times New Roman" pitchFamily="18" charset="0"/>
              </a:rPr>
              <a:t>giải</a:t>
            </a:r>
            <a:r>
              <a:rPr lang="en-US" sz="3600" dirty="0" smtClean="0">
                <a:cs typeface="Times New Roman" pitchFamily="18" charset="0"/>
              </a:rPr>
              <a:t>:</a:t>
            </a:r>
            <a:r>
              <a:rPr lang="en-US" sz="3600" u="sng" dirty="0" smtClean="0">
                <a:cs typeface="Times New Roman" pitchFamily="18" charset="0"/>
              </a:rPr>
              <a:t> </a:t>
            </a:r>
            <a:endParaRPr lang="en-US" sz="3600" u="sng" dirty="0">
              <a:cs typeface="Times New Roman" pitchFamily="18" charset="0"/>
            </a:endParaRPr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428628" y="4289427"/>
            <a:ext cx="118443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cs typeface="Times New Roman" pitchFamily="18" charset="0"/>
              </a:rPr>
              <a:t>Muốn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tìm</a:t>
            </a:r>
            <a:r>
              <a:rPr lang="en-US" sz="3600" dirty="0">
                <a:cs typeface="Times New Roman" pitchFamily="18" charset="0"/>
              </a:rPr>
              <a:t>    </a:t>
            </a:r>
            <a:r>
              <a:rPr lang="en-US" sz="3600" dirty="0" err="1" smtClean="0">
                <a:cs typeface="Times New Roman" pitchFamily="18" charset="0"/>
              </a:rPr>
              <a:t>của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số</a:t>
            </a:r>
            <a:r>
              <a:rPr lang="en-US" sz="3600" dirty="0">
                <a:cs typeface="Times New Roman" pitchFamily="18" charset="0"/>
              </a:rPr>
              <a:t> 12 </a:t>
            </a:r>
            <a:r>
              <a:rPr lang="en-US" sz="3600" dirty="0" err="1">
                <a:cs typeface="Times New Roman" pitchFamily="18" charset="0"/>
              </a:rPr>
              <a:t>ta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lấy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số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smtClean="0">
                <a:cs typeface="Times New Roman" pitchFamily="18" charset="0"/>
              </a:rPr>
              <a:t>12 </a:t>
            </a:r>
            <a:r>
              <a:rPr lang="en-US" sz="3600" dirty="0" err="1" smtClean="0">
                <a:cs typeface="Times New Roman" pitchFamily="18" charset="0"/>
              </a:rPr>
              <a:t>nhân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với</a:t>
            </a:r>
            <a:r>
              <a:rPr lang="en-US" sz="3600" dirty="0">
                <a:cs typeface="Times New Roman" pitchFamily="18" charset="0"/>
              </a:rPr>
              <a:t>     </a:t>
            </a:r>
            <a:r>
              <a:rPr lang="en-US" sz="3600" dirty="0" smtClean="0">
                <a:cs typeface="Times New Roman" pitchFamily="18" charset="0"/>
              </a:rPr>
              <a:t>.</a:t>
            </a:r>
            <a:endParaRPr lang="en-US" sz="3600" dirty="0">
              <a:cs typeface="Times New Roman" pitchFamily="18" charset="0"/>
            </a:endParaRPr>
          </a:p>
        </p:txBody>
      </p:sp>
      <p:graphicFrame>
        <p:nvGraphicFramePr>
          <p:cNvPr id="25643" name="Object 43"/>
          <p:cNvGraphicFramePr>
            <a:graphicFrameLocks noChangeAspect="1"/>
          </p:cNvGraphicFramePr>
          <p:nvPr/>
        </p:nvGraphicFramePr>
        <p:xfrm>
          <a:off x="1349668" y="3071810"/>
          <a:ext cx="563368" cy="1214446"/>
        </p:xfrm>
        <a:graphic>
          <a:graphicData uri="http://schemas.openxmlformats.org/presentationml/2006/ole">
            <p:oleObj spid="_x0000_s144388" name="Equation" r:id="rId6" imgW="152334" imgH="393529" progId="Equation.3">
              <p:embed/>
            </p:oleObj>
          </a:graphicData>
        </a:graphic>
      </p:graphicFrame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4843458" y="5638800"/>
            <a:ext cx="7915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FF3300"/>
                </a:solidFill>
                <a:cs typeface="Times New Roman" pitchFamily="18" charset="0"/>
              </a:rPr>
              <a:t>12</a:t>
            </a:r>
          </a:p>
        </p:txBody>
      </p:sp>
      <p:graphicFrame>
        <p:nvGraphicFramePr>
          <p:cNvPr id="25646" name="Object 46"/>
          <p:cNvGraphicFramePr>
            <a:graphicFrameLocks noChangeAspect="1"/>
          </p:cNvGraphicFramePr>
          <p:nvPr/>
        </p:nvGraphicFramePr>
        <p:xfrm>
          <a:off x="5943600" y="5357850"/>
          <a:ext cx="759469" cy="1285860"/>
        </p:xfrm>
        <a:graphic>
          <a:graphicData uri="http://schemas.openxmlformats.org/presentationml/2006/ole">
            <p:oleObj spid="_x0000_s144390" name="Equation" r:id="rId7" imgW="152334" imgH="393529" progId="">
              <p:embed/>
            </p:oleObj>
          </a:graphicData>
        </a:graphic>
      </p:graphicFrame>
      <p:sp>
        <p:nvSpPr>
          <p:cNvPr id="25647" name="Text Box 47"/>
          <p:cNvSpPr txBox="1">
            <a:spLocks noChangeArrowheads="1"/>
          </p:cNvSpPr>
          <p:nvPr/>
        </p:nvSpPr>
        <p:spPr bwMode="auto">
          <a:xfrm>
            <a:off x="5486400" y="56388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  <a:cs typeface="Times New Roman" pitchFamily="18" charset="0"/>
              </a:rPr>
              <a:t>X</a:t>
            </a:r>
            <a:r>
              <a:rPr lang="en-US" sz="3600" dirty="0">
                <a:solidFill>
                  <a:srgbClr val="FF3300"/>
                </a:solidFill>
                <a:latin typeface="Arial" charset="0"/>
              </a:rPr>
              <a:t> </a:t>
            </a:r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4297680" y="5257800"/>
            <a:ext cx="3017520" cy="1600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440092" y="3286124"/>
            <a:ext cx="1033272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cs typeface="Times New Roman" pitchFamily="18" charset="0"/>
              </a:rPr>
              <a:t>Tìm</a:t>
            </a:r>
            <a:r>
              <a:rPr lang="en-US" sz="3600" dirty="0">
                <a:cs typeface="Times New Roman" pitchFamily="18" charset="0"/>
              </a:rPr>
              <a:t>      </a:t>
            </a:r>
            <a:r>
              <a:rPr lang="en-US" sz="3600" dirty="0" err="1" smtClean="0">
                <a:cs typeface="Times New Roman" pitchFamily="18" charset="0"/>
              </a:rPr>
              <a:t>của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số</a:t>
            </a:r>
            <a:r>
              <a:rPr lang="en-US" sz="3600" dirty="0">
                <a:cs typeface="Times New Roman" pitchFamily="18" charset="0"/>
              </a:rPr>
              <a:t> 12 </a:t>
            </a:r>
            <a:r>
              <a:rPr lang="en-US" sz="3600" dirty="0" err="1">
                <a:cs typeface="Times New Roman" pitchFamily="18" charset="0"/>
              </a:rPr>
              <a:t>ta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làm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thế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nào</a:t>
            </a:r>
            <a:r>
              <a:rPr lang="en-US" sz="3600" dirty="0">
                <a:cs typeface="Times New Roman" pitchFamily="18" charset="0"/>
              </a:rPr>
              <a:t> ? </a:t>
            </a:r>
          </a:p>
        </p:txBody>
      </p:sp>
      <p:graphicFrame>
        <p:nvGraphicFramePr>
          <p:cNvPr id="25650" name="Object 50"/>
          <p:cNvGraphicFramePr>
            <a:graphicFrameLocks noChangeAspect="1"/>
          </p:cNvGraphicFramePr>
          <p:nvPr/>
        </p:nvGraphicFramePr>
        <p:xfrm>
          <a:off x="2289610" y="4162428"/>
          <a:ext cx="553584" cy="1195398"/>
        </p:xfrm>
        <a:graphic>
          <a:graphicData uri="http://schemas.openxmlformats.org/presentationml/2006/ole">
            <p:oleObj spid="_x0000_s144391" name="Equation" r:id="rId8" imgW="152334" imgH="393529" progId="Equation.3">
              <p:embed/>
            </p:oleObj>
          </a:graphicData>
        </a:graphic>
      </p:graphicFrame>
      <p:graphicFrame>
        <p:nvGraphicFramePr>
          <p:cNvPr id="18" name="Object 50"/>
          <p:cNvGraphicFramePr>
            <a:graphicFrameLocks noChangeAspect="1"/>
          </p:cNvGraphicFramePr>
          <p:nvPr/>
        </p:nvGraphicFramePr>
        <p:xfrm>
          <a:off x="8504716" y="4162428"/>
          <a:ext cx="553584" cy="1195398"/>
        </p:xfrm>
        <a:graphic>
          <a:graphicData uri="http://schemas.openxmlformats.org/presentationml/2006/ole">
            <p:oleObj spid="_x0000_s144392" name="Equation" r:id="rId9" imgW="152334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4" grpId="0"/>
      <p:bldP spid="25637" grpId="0"/>
      <p:bldP spid="25638" grpId="0"/>
      <p:bldP spid="25641" grpId="0"/>
      <p:bldP spid="25642" grpId="0"/>
      <p:bldP spid="25645" grpId="0"/>
      <p:bldP spid="25647" grpId="0"/>
      <p:bldP spid="25648" grpId="0" animBg="1"/>
      <p:bldP spid="256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680348" y="2130974"/>
            <a:ext cx="201168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 smtClean="0">
                <a:cs typeface="Times New Roman" pitchFamily="18" charset="0"/>
              </a:rPr>
              <a:t>Có</a:t>
            </a:r>
            <a:r>
              <a:rPr lang="en-US" sz="3600" dirty="0" smtClean="0">
                <a:cs typeface="Times New Roman" pitchFamily="18" charset="0"/>
              </a:rPr>
              <a:t>:</a:t>
            </a:r>
            <a:r>
              <a:rPr lang="en-US" sz="3600" dirty="0" smtClean="0">
                <a:latin typeface="Arial" charset="0"/>
              </a:rPr>
              <a:t> </a:t>
            </a:r>
            <a:endParaRPr lang="en-US" sz="3600" dirty="0">
              <a:latin typeface="Arial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905946" y="2826306"/>
            <a:ext cx="237744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cs typeface="Times New Roman" pitchFamily="18" charset="0"/>
              </a:rPr>
              <a:t>HS </a:t>
            </a:r>
            <a:r>
              <a:rPr lang="en-US" sz="3600" dirty="0" err="1" smtClean="0">
                <a:cs typeface="Times New Roman" pitchFamily="18" charset="0"/>
              </a:rPr>
              <a:t>khá</a:t>
            </a:r>
            <a:r>
              <a:rPr lang="en-US" sz="3600" dirty="0" smtClean="0">
                <a:cs typeface="Times New Roman" pitchFamily="18" charset="0"/>
              </a:rPr>
              <a:t>: </a:t>
            </a:r>
            <a:endParaRPr lang="en-US" sz="3600" dirty="0">
              <a:cs typeface="Times New Roman" pitchFamily="18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03030" y="1378506"/>
            <a:ext cx="3749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 dirty="0" err="1">
                <a:cs typeface="Times New Roman" pitchFamily="18" charset="0"/>
              </a:rPr>
              <a:t>Tóm</a:t>
            </a:r>
            <a:r>
              <a:rPr lang="en-US" sz="3200" b="1" i="1" u="sng" dirty="0">
                <a:cs typeface="Times New Roman" pitchFamily="18" charset="0"/>
              </a:rPr>
              <a:t> </a:t>
            </a:r>
            <a:r>
              <a:rPr lang="en-US" sz="3200" b="1" i="1" u="sng" dirty="0" err="1">
                <a:cs typeface="Times New Roman" pitchFamily="18" charset="0"/>
              </a:rPr>
              <a:t>tắt</a:t>
            </a:r>
            <a:r>
              <a:rPr lang="en-US" sz="3200" b="1" i="1" dirty="0">
                <a:cs typeface="Times New Roman" pitchFamily="18" charset="0"/>
              </a:rPr>
              <a:t> :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671910" y="2445306"/>
            <a:ext cx="1005840" cy="152400"/>
            <a:chOff x="1488" y="2976"/>
            <a:chExt cx="528" cy="96"/>
          </a:xfrm>
        </p:grpSpPr>
        <p:sp>
          <p:nvSpPr>
            <p:cNvPr id="7216" name="Line 8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Line 9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Line 10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77750" y="2445306"/>
            <a:ext cx="1005840" cy="152400"/>
            <a:chOff x="1488" y="2976"/>
            <a:chExt cx="528" cy="96"/>
          </a:xfrm>
        </p:grpSpPr>
        <p:sp>
          <p:nvSpPr>
            <p:cNvPr id="7213" name="Line 13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14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Line 15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683590" y="2445306"/>
            <a:ext cx="1005840" cy="152400"/>
            <a:chOff x="1488" y="2976"/>
            <a:chExt cx="528" cy="96"/>
          </a:xfrm>
        </p:grpSpPr>
        <p:sp>
          <p:nvSpPr>
            <p:cNvPr id="7210" name="Line 17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18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Line 19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689430" y="2445306"/>
            <a:ext cx="1005840" cy="152400"/>
            <a:chOff x="1488" y="2976"/>
            <a:chExt cx="528" cy="96"/>
          </a:xfrm>
        </p:grpSpPr>
        <p:sp>
          <p:nvSpPr>
            <p:cNvPr id="7207" name="Line 21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22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23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7695270" y="2445306"/>
            <a:ext cx="1005840" cy="152400"/>
            <a:chOff x="1488" y="2976"/>
            <a:chExt cx="528" cy="96"/>
          </a:xfrm>
        </p:grpSpPr>
        <p:sp>
          <p:nvSpPr>
            <p:cNvPr id="7204" name="Line 25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26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27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3671910" y="3131106"/>
            <a:ext cx="1005840" cy="152400"/>
            <a:chOff x="1488" y="2976"/>
            <a:chExt cx="528" cy="96"/>
          </a:xfrm>
        </p:grpSpPr>
        <p:sp>
          <p:nvSpPr>
            <p:cNvPr id="7201" name="Line 29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30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31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4677750" y="3131106"/>
            <a:ext cx="1005840" cy="152400"/>
            <a:chOff x="1488" y="2976"/>
            <a:chExt cx="528" cy="96"/>
          </a:xfrm>
        </p:grpSpPr>
        <p:sp>
          <p:nvSpPr>
            <p:cNvPr id="7198" name="Line 33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34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35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5683590" y="3131106"/>
            <a:ext cx="1005840" cy="152400"/>
            <a:chOff x="1488" y="2976"/>
            <a:chExt cx="528" cy="96"/>
          </a:xfrm>
        </p:grpSpPr>
        <p:sp>
          <p:nvSpPr>
            <p:cNvPr id="7195" name="Line 37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38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39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00" name="AutoShape 40"/>
          <p:cNvSpPr>
            <a:spLocks/>
          </p:cNvSpPr>
          <p:nvPr/>
        </p:nvSpPr>
        <p:spPr bwMode="auto">
          <a:xfrm rot="5400000">
            <a:off x="5957910" y="-297894"/>
            <a:ext cx="457200" cy="5029200"/>
          </a:xfrm>
          <a:prstGeom prst="leftBrace">
            <a:avLst>
              <a:gd name="adj1" fmla="val 763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5735042" y="155947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35 HS 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3000396" y="4729165"/>
            <a:ext cx="59864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cs typeface="Times New Roman" pitchFamily="18" charset="0"/>
              </a:rPr>
              <a:t>Số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học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sinh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khá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của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lớp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học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đó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là</a:t>
            </a:r>
            <a:r>
              <a:rPr lang="en-US" sz="3200" dirty="0">
                <a:cs typeface="Times New Roman" pitchFamily="18" charset="0"/>
              </a:rPr>
              <a:t> : </a:t>
            </a:r>
          </a:p>
        </p:txBody>
      </p:sp>
      <p:graphicFrame>
        <p:nvGraphicFramePr>
          <p:cNvPr id="15403" name="Object 43"/>
          <p:cNvGraphicFramePr>
            <a:graphicFrameLocks noChangeAspect="1"/>
          </p:cNvGraphicFramePr>
          <p:nvPr/>
        </p:nvGraphicFramePr>
        <p:xfrm>
          <a:off x="5772152" y="5157822"/>
          <a:ext cx="479696" cy="1128698"/>
        </p:xfrm>
        <a:graphic>
          <a:graphicData uri="http://schemas.openxmlformats.org/presentationml/2006/ole">
            <p:oleObj spid="_x0000_s145410" name="Equation" r:id="rId4" imgW="139639" imgH="393529" progId="Equation.3">
              <p:embed/>
            </p:oleObj>
          </a:graphicData>
        </a:graphic>
      </p:graphicFrame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4989244" y="5353072"/>
            <a:ext cx="74980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cs typeface="Times New Roman" pitchFamily="18" charset="0"/>
              </a:rPr>
              <a:t>35 x </a:t>
            </a:r>
            <a:r>
              <a:rPr lang="en-US" sz="3200" dirty="0" smtClean="0">
                <a:cs typeface="Times New Roman" pitchFamily="18" charset="0"/>
              </a:rPr>
              <a:t>    = </a:t>
            </a:r>
            <a:r>
              <a:rPr lang="en-US" sz="3200" dirty="0">
                <a:cs typeface="Times New Roman" pitchFamily="18" charset="0"/>
              </a:rPr>
              <a:t>21 (</a:t>
            </a:r>
            <a:r>
              <a:rPr lang="en-US" sz="3200" dirty="0" err="1">
                <a:cs typeface="Times New Roman" pitchFamily="18" charset="0"/>
              </a:rPr>
              <a:t>học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sinh</a:t>
            </a:r>
            <a:r>
              <a:rPr lang="en-US" sz="3200" dirty="0">
                <a:cs typeface="Times New Roman" pitchFamily="18" charset="0"/>
              </a:rPr>
              <a:t>)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6217968" y="6002360"/>
            <a:ext cx="612648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cs typeface="Times New Roman" pitchFamily="18" charset="0"/>
              </a:rPr>
              <a:t>Đáp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số</a:t>
            </a:r>
            <a:r>
              <a:rPr lang="en-US" sz="3200" dirty="0">
                <a:cs typeface="Times New Roman" pitchFamily="18" charset="0"/>
              </a:rPr>
              <a:t> : 21 </a:t>
            </a:r>
            <a:r>
              <a:rPr lang="en-US" sz="3200" dirty="0" err="1">
                <a:cs typeface="Times New Roman" pitchFamily="18" charset="0"/>
              </a:rPr>
              <a:t>học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sinh</a:t>
            </a:r>
            <a:r>
              <a:rPr lang="en-US" sz="3600" dirty="0">
                <a:cs typeface="Times New Roman" pitchFamily="18" charset="0"/>
              </a:rPr>
              <a:t>.  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414302" y="0"/>
            <a:ext cx="1055849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cs typeface="Times New Roman" pitchFamily="18" charset="0"/>
              </a:rPr>
              <a:t>Bài</a:t>
            </a:r>
            <a:r>
              <a:rPr lang="en-US" sz="3200" b="1" u="sng" dirty="0">
                <a:cs typeface="Times New Roman" pitchFamily="18" charset="0"/>
              </a:rPr>
              <a:t> </a:t>
            </a:r>
            <a:r>
              <a:rPr lang="en-US" sz="3200" b="1" u="sng" dirty="0" smtClean="0">
                <a:cs typeface="Times New Roman" pitchFamily="18" charset="0"/>
              </a:rPr>
              <a:t>1</a:t>
            </a:r>
            <a:r>
              <a:rPr lang="en-US" sz="3200" b="1" dirty="0" smtClean="0">
                <a:cs typeface="Times New Roman" pitchFamily="18" charset="0"/>
              </a:rPr>
              <a:t>(135): </a:t>
            </a:r>
            <a:r>
              <a:rPr lang="en-US" sz="3200" dirty="0" err="1" smtClean="0">
                <a:cs typeface="Times New Roman" pitchFamily="18" charset="0"/>
              </a:rPr>
              <a:t>Một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lớp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học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có</a:t>
            </a:r>
            <a:r>
              <a:rPr lang="en-US" sz="3200" dirty="0" smtClean="0">
                <a:cs typeface="Times New Roman" pitchFamily="18" charset="0"/>
              </a:rPr>
              <a:t> 35 </a:t>
            </a:r>
            <a:r>
              <a:rPr lang="en-US" sz="3200" dirty="0" err="1" smtClean="0">
                <a:cs typeface="Times New Roman" pitchFamily="18" charset="0"/>
              </a:rPr>
              <a:t>học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sinh</a:t>
            </a:r>
            <a:r>
              <a:rPr lang="en-US" sz="3200" dirty="0" smtClean="0">
                <a:cs typeface="Times New Roman" pitchFamily="18" charset="0"/>
              </a:rPr>
              <a:t>, </a:t>
            </a:r>
            <a:r>
              <a:rPr lang="en-US" sz="3200" dirty="0" err="1" smtClean="0">
                <a:cs typeface="Times New Roman" pitchFamily="18" charset="0"/>
              </a:rPr>
              <a:t>trong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đó</a:t>
            </a:r>
            <a:r>
              <a:rPr lang="en-US" sz="3200" dirty="0" smtClean="0">
                <a:cs typeface="Times New Roman" pitchFamily="18" charset="0"/>
              </a:rPr>
              <a:t>     </a:t>
            </a:r>
            <a:r>
              <a:rPr lang="en-US" sz="3200" dirty="0" err="1" smtClean="0">
                <a:cs typeface="Times New Roman" pitchFamily="18" charset="0"/>
              </a:rPr>
              <a:t>số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học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sinh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được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xếp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loại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khá</a:t>
            </a:r>
            <a:r>
              <a:rPr lang="en-US" sz="3200" dirty="0" smtClean="0">
                <a:cs typeface="Times New Roman" pitchFamily="18" charset="0"/>
              </a:rPr>
              <a:t>.                                                           </a:t>
            </a:r>
            <a:r>
              <a:rPr lang="en-US" sz="3200" dirty="0" err="1" smtClean="0">
                <a:cs typeface="Times New Roman" pitchFamily="18" charset="0"/>
              </a:rPr>
              <a:t>Tính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số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học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sinh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xếp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loại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khá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của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lớp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đó</a:t>
            </a:r>
            <a:r>
              <a:rPr lang="en-US" sz="3200" dirty="0" smtClean="0">
                <a:cs typeface="Times New Roman" pitchFamily="18" charset="0"/>
              </a:rPr>
              <a:t>.</a:t>
            </a:r>
            <a:endParaRPr lang="en-US" sz="3200" dirty="0">
              <a:cs typeface="Times New Roman" pitchFamily="18" charset="0"/>
            </a:endParaRPr>
          </a:p>
        </p:txBody>
      </p:sp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3671910" y="2446894"/>
            <a:ext cx="5029200" cy="152400"/>
            <a:chOff x="1632" y="2016"/>
            <a:chExt cx="2640" cy="96"/>
          </a:xfrm>
        </p:grpSpPr>
        <p:sp>
          <p:nvSpPr>
            <p:cNvPr id="7192" name="Line 48"/>
            <p:cNvSpPr>
              <a:spLocks noChangeShapeType="1"/>
            </p:cNvSpPr>
            <p:nvPr/>
          </p:nvSpPr>
          <p:spPr bwMode="auto">
            <a:xfrm>
              <a:off x="1632" y="2064"/>
              <a:ext cx="264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49"/>
            <p:cNvSpPr>
              <a:spLocks noChangeShapeType="1"/>
            </p:cNvSpPr>
            <p:nvPr/>
          </p:nvSpPr>
          <p:spPr bwMode="auto">
            <a:xfrm>
              <a:off x="1632" y="201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50"/>
            <p:cNvSpPr>
              <a:spLocks noChangeShapeType="1"/>
            </p:cNvSpPr>
            <p:nvPr/>
          </p:nvSpPr>
          <p:spPr bwMode="auto">
            <a:xfrm>
              <a:off x="4272" y="201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14" name="AutoShape 54"/>
          <p:cNvSpPr>
            <a:spLocks/>
          </p:cNvSpPr>
          <p:nvPr/>
        </p:nvSpPr>
        <p:spPr bwMode="auto">
          <a:xfrm rot="5400000">
            <a:off x="4990170" y="1889046"/>
            <a:ext cx="381000" cy="3017520"/>
          </a:xfrm>
          <a:prstGeom prst="rightBrace">
            <a:avLst>
              <a:gd name="adj1" fmla="val 5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4952070" y="3598135"/>
            <a:ext cx="1097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cs typeface="Times New Roman" pitchFamily="18" charset="0"/>
              </a:rPr>
              <a:t>? HS</a:t>
            </a:r>
            <a:endParaRPr lang="en-US" sz="2400" b="1" dirty="0">
              <a:cs typeface="Times New Roman" pitchFamily="18" charset="0"/>
            </a:endParaRPr>
          </a:p>
        </p:txBody>
      </p:sp>
      <p:graphicFrame>
        <p:nvGraphicFramePr>
          <p:cNvPr id="51" name="Object 43"/>
          <p:cNvGraphicFramePr>
            <a:graphicFrameLocks noChangeAspect="1"/>
          </p:cNvGraphicFramePr>
          <p:nvPr/>
        </p:nvGraphicFramePr>
        <p:xfrm>
          <a:off x="8558235" y="0"/>
          <a:ext cx="428627" cy="857232"/>
        </p:xfrm>
        <a:graphic>
          <a:graphicData uri="http://schemas.openxmlformats.org/presentationml/2006/ole">
            <p:oleObj spid="_x0000_s145411" name="Equation" r:id="rId5" imgW="139639" imgH="393529" progId="Equation.3">
              <p:embed/>
            </p:oleObj>
          </a:graphicData>
        </a:graphic>
      </p:graphicFrame>
      <p:sp>
        <p:nvSpPr>
          <p:cNvPr id="52" name="Rectangle 51"/>
          <p:cNvSpPr/>
          <p:nvPr/>
        </p:nvSpPr>
        <p:spPr>
          <a:xfrm>
            <a:off x="4843458" y="4286256"/>
            <a:ext cx="1560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 dirty="0" err="1" smtClean="0">
                <a:cs typeface="Times New Roman" pitchFamily="18" charset="0"/>
              </a:rPr>
              <a:t>Bài</a:t>
            </a:r>
            <a:r>
              <a:rPr lang="en-US" sz="2800" b="1" i="1" u="sng" dirty="0" smtClean="0"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cs typeface="Times New Roman" pitchFamily="18" charset="0"/>
              </a:rPr>
              <a:t>giải</a:t>
            </a:r>
            <a:r>
              <a:rPr lang="en-US" sz="2800" b="1" i="1" dirty="0" smtClean="0">
                <a:cs typeface="Times New Roman" pitchFamily="18" charset="0"/>
              </a:rPr>
              <a:t> :</a:t>
            </a:r>
            <a:endParaRPr lang="en-US" sz="2800" b="1" i="1" u="sng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7" grpId="0"/>
      <p:bldP spid="15400" grpId="0" animBg="1"/>
      <p:bldP spid="15401" grpId="0"/>
      <p:bldP spid="15402" grpId="0"/>
      <p:bldP spid="15405" grpId="0"/>
      <p:bldP spid="15406" grpId="0"/>
      <p:bldP spid="15414" grpId="0" animBg="1"/>
      <p:bldP spid="15415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74522" y="1916134"/>
            <a:ext cx="201168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 smtClean="0">
                <a:cs typeface="Times New Roman" pitchFamily="18" charset="0"/>
              </a:rPr>
              <a:t>Dài</a:t>
            </a:r>
            <a:r>
              <a:rPr lang="en-US" sz="3600" dirty="0" smtClean="0">
                <a:cs typeface="Times New Roman" pitchFamily="18" charset="0"/>
              </a:rPr>
              <a:t>:</a:t>
            </a:r>
            <a:r>
              <a:rPr lang="en-US" sz="3600" dirty="0" smtClean="0">
                <a:latin typeface="Arial" charset="0"/>
              </a:rPr>
              <a:t> </a:t>
            </a:r>
            <a:endParaRPr lang="en-US" sz="3600" dirty="0">
              <a:latin typeface="Arial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00186" y="2587646"/>
            <a:ext cx="237744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 smtClean="0">
                <a:cs typeface="Times New Roman" pitchFamily="18" charset="0"/>
              </a:rPr>
              <a:t>Rộng</a:t>
            </a:r>
            <a:r>
              <a:rPr lang="en-US" sz="3600" dirty="0" smtClean="0">
                <a:cs typeface="Times New Roman" pitchFamily="18" charset="0"/>
              </a:rPr>
              <a:t>:</a:t>
            </a:r>
            <a:r>
              <a:rPr lang="en-US" sz="3600" dirty="0" smtClean="0">
                <a:latin typeface="Arial" charset="0"/>
              </a:rPr>
              <a:t> </a:t>
            </a:r>
            <a:endParaRPr lang="en-US" sz="3600" dirty="0">
              <a:latin typeface="Arial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108960" y="2252684"/>
            <a:ext cx="1005840" cy="152400"/>
            <a:chOff x="1488" y="2976"/>
            <a:chExt cx="528" cy="96"/>
          </a:xfrm>
        </p:grpSpPr>
        <p:sp>
          <p:nvSpPr>
            <p:cNvPr id="8253" name="Line 8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Line 9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Line 10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114800" y="2252684"/>
            <a:ext cx="1005840" cy="152400"/>
            <a:chOff x="1488" y="2976"/>
            <a:chExt cx="528" cy="96"/>
          </a:xfrm>
        </p:grpSpPr>
        <p:sp>
          <p:nvSpPr>
            <p:cNvPr id="8250" name="Line 12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Line 13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Line 14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120640" y="2252684"/>
            <a:ext cx="1005840" cy="152400"/>
            <a:chOff x="1488" y="2976"/>
            <a:chExt cx="528" cy="96"/>
          </a:xfrm>
        </p:grpSpPr>
        <p:sp>
          <p:nvSpPr>
            <p:cNvPr id="8247" name="Line 16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Line 17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Line 18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6126480" y="2252684"/>
            <a:ext cx="1005840" cy="152400"/>
            <a:chOff x="1488" y="2976"/>
            <a:chExt cx="528" cy="96"/>
          </a:xfrm>
        </p:grpSpPr>
        <p:sp>
          <p:nvSpPr>
            <p:cNvPr id="8244" name="Line 20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Line 21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Line 22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7132320" y="2252684"/>
            <a:ext cx="1005840" cy="152400"/>
            <a:chOff x="1488" y="2976"/>
            <a:chExt cx="528" cy="96"/>
          </a:xfrm>
        </p:grpSpPr>
        <p:sp>
          <p:nvSpPr>
            <p:cNvPr id="8241" name="Line 24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Line 25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Line 26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3108960" y="2924196"/>
            <a:ext cx="1005840" cy="152400"/>
            <a:chOff x="1488" y="2976"/>
            <a:chExt cx="528" cy="96"/>
          </a:xfrm>
        </p:grpSpPr>
        <p:sp>
          <p:nvSpPr>
            <p:cNvPr id="8238" name="Line 28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29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Line 30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4114800" y="2938484"/>
            <a:ext cx="1005840" cy="152400"/>
            <a:chOff x="1488" y="2976"/>
            <a:chExt cx="528" cy="96"/>
          </a:xfrm>
        </p:grpSpPr>
        <p:sp>
          <p:nvSpPr>
            <p:cNvPr id="8235" name="Line 32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Line 33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Line 34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5120640" y="2938484"/>
            <a:ext cx="1005840" cy="152400"/>
            <a:chOff x="1488" y="2976"/>
            <a:chExt cx="528" cy="96"/>
          </a:xfrm>
        </p:grpSpPr>
        <p:sp>
          <p:nvSpPr>
            <p:cNvPr id="8232" name="Line 36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37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38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47" name="AutoShape 39"/>
          <p:cNvSpPr>
            <a:spLocks/>
          </p:cNvSpPr>
          <p:nvPr/>
        </p:nvSpPr>
        <p:spPr bwMode="auto">
          <a:xfrm rot="5400000">
            <a:off x="6008369" y="-941063"/>
            <a:ext cx="276194" cy="6035040"/>
          </a:xfrm>
          <a:prstGeom prst="lef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743596" y="1538575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120 m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3463336" y="4425978"/>
            <a:ext cx="859536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cs typeface="Times New Roman" pitchFamily="18" charset="0"/>
              </a:rPr>
              <a:t>Chiều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rộng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của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sân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trường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là</a:t>
            </a:r>
            <a:r>
              <a:rPr lang="en-US" sz="3200" dirty="0">
                <a:cs typeface="Times New Roman" pitchFamily="18" charset="0"/>
              </a:rPr>
              <a:t> :  </a:t>
            </a:r>
          </a:p>
        </p:txBody>
      </p:sp>
      <p:graphicFrame>
        <p:nvGraphicFramePr>
          <p:cNvPr id="17450" name="Object 42"/>
          <p:cNvGraphicFramePr>
            <a:graphicFrameLocks noChangeAspect="1"/>
          </p:cNvGraphicFramePr>
          <p:nvPr/>
        </p:nvGraphicFramePr>
        <p:xfrm>
          <a:off x="5200649" y="5001009"/>
          <a:ext cx="497655" cy="1072789"/>
        </p:xfrm>
        <a:graphic>
          <a:graphicData uri="http://schemas.openxmlformats.org/presentationml/2006/ole">
            <p:oleObj spid="_x0000_s146434" name="Equation" r:id="rId4" imgW="152334" imgH="393529" progId="Equation.3">
              <p:embed/>
            </p:oleObj>
          </a:graphicData>
        </a:graphic>
      </p:graphicFrame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4117694" y="5145104"/>
            <a:ext cx="658368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cs typeface="Times New Roman" pitchFamily="18" charset="0"/>
              </a:rPr>
              <a:t>120 </a:t>
            </a:r>
            <a:r>
              <a:rPr lang="en-US" sz="3200" dirty="0" smtClean="0">
                <a:cs typeface="Times New Roman" pitchFamily="18" charset="0"/>
              </a:rPr>
              <a:t>x      </a:t>
            </a:r>
            <a:r>
              <a:rPr lang="en-US" sz="3200" dirty="0">
                <a:cs typeface="Times New Roman" pitchFamily="18" charset="0"/>
              </a:rPr>
              <a:t>= 100 (m)</a:t>
            </a:r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8138160" y="2254271"/>
            <a:ext cx="1005840" cy="152400"/>
            <a:chOff x="1488" y="2976"/>
            <a:chExt cx="528" cy="96"/>
          </a:xfrm>
        </p:grpSpPr>
        <p:sp>
          <p:nvSpPr>
            <p:cNvPr id="8229" name="Line 47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Line 48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49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6126480" y="2940071"/>
            <a:ext cx="1005840" cy="152400"/>
            <a:chOff x="1488" y="2976"/>
            <a:chExt cx="528" cy="96"/>
          </a:xfrm>
        </p:grpSpPr>
        <p:sp>
          <p:nvSpPr>
            <p:cNvPr id="8226" name="Line 51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52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Line 53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7132320" y="2924196"/>
            <a:ext cx="1005840" cy="152400"/>
            <a:chOff x="1488" y="2976"/>
            <a:chExt cx="528" cy="96"/>
          </a:xfrm>
        </p:grpSpPr>
        <p:sp>
          <p:nvSpPr>
            <p:cNvPr id="8223" name="Line 55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56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57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62"/>
          <p:cNvGrpSpPr>
            <a:grpSpLocks/>
          </p:cNvGrpSpPr>
          <p:nvPr/>
        </p:nvGrpSpPr>
        <p:grpSpPr bwMode="auto">
          <a:xfrm>
            <a:off x="3108960" y="2254271"/>
            <a:ext cx="6035040" cy="152400"/>
            <a:chOff x="1632" y="2064"/>
            <a:chExt cx="3168" cy="96"/>
          </a:xfrm>
        </p:grpSpPr>
        <p:sp>
          <p:nvSpPr>
            <p:cNvPr id="8220" name="Line 59"/>
            <p:cNvSpPr>
              <a:spLocks noChangeShapeType="1"/>
            </p:cNvSpPr>
            <p:nvPr/>
          </p:nvSpPr>
          <p:spPr bwMode="auto">
            <a:xfrm>
              <a:off x="1632" y="2112"/>
              <a:ext cx="316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60"/>
            <p:cNvSpPr>
              <a:spLocks noChangeShapeType="1"/>
            </p:cNvSpPr>
            <p:nvPr/>
          </p:nvSpPr>
          <p:spPr bwMode="auto">
            <a:xfrm>
              <a:off x="1632" y="2064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61"/>
            <p:cNvSpPr>
              <a:spLocks noChangeShapeType="1"/>
            </p:cNvSpPr>
            <p:nvPr/>
          </p:nvSpPr>
          <p:spPr bwMode="auto">
            <a:xfrm>
              <a:off x="4800" y="2064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71" name="AutoShape 63"/>
          <p:cNvSpPr>
            <a:spLocks/>
          </p:cNvSpPr>
          <p:nvPr/>
        </p:nvSpPr>
        <p:spPr bwMode="auto">
          <a:xfrm rot="5400000">
            <a:off x="5483055" y="697715"/>
            <a:ext cx="281010" cy="5029200"/>
          </a:xfrm>
          <a:prstGeom prst="righ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72" name="Text Box 64"/>
          <p:cNvSpPr txBox="1">
            <a:spLocks noChangeArrowheads="1"/>
          </p:cNvSpPr>
          <p:nvPr/>
        </p:nvSpPr>
        <p:spPr bwMode="auto">
          <a:xfrm>
            <a:off x="5394960" y="3286124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? m</a:t>
            </a:r>
          </a:p>
        </p:txBody>
      </p:sp>
      <p:sp>
        <p:nvSpPr>
          <p:cNvPr id="64" name="Text Box 47"/>
          <p:cNvSpPr txBox="1">
            <a:spLocks noChangeArrowheads="1"/>
          </p:cNvSpPr>
          <p:nvPr/>
        </p:nvSpPr>
        <p:spPr bwMode="auto">
          <a:xfrm>
            <a:off x="414302" y="0"/>
            <a:ext cx="1055849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cs typeface="Times New Roman" pitchFamily="18" charset="0"/>
              </a:rPr>
              <a:t>Bài</a:t>
            </a:r>
            <a:r>
              <a:rPr lang="en-US" sz="3200" b="1" u="sng" dirty="0">
                <a:cs typeface="Times New Roman" pitchFamily="18" charset="0"/>
              </a:rPr>
              <a:t> </a:t>
            </a:r>
            <a:r>
              <a:rPr lang="en-US" sz="3200" b="1" u="sng" dirty="0" smtClean="0">
                <a:cs typeface="Times New Roman" pitchFamily="18" charset="0"/>
              </a:rPr>
              <a:t>2</a:t>
            </a:r>
            <a:r>
              <a:rPr lang="en-US" sz="3200" b="1" dirty="0" smtClean="0">
                <a:cs typeface="Times New Roman" pitchFamily="18" charset="0"/>
              </a:rPr>
              <a:t>(135): </a:t>
            </a:r>
            <a:r>
              <a:rPr lang="en-US" sz="3200" dirty="0" err="1" smtClean="0">
                <a:cs typeface="Times New Roman" pitchFamily="18" charset="0"/>
              </a:rPr>
              <a:t>Một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sân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trường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hình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chữ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nhật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có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chiều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dài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120m</a:t>
            </a:r>
            <a:r>
              <a:rPr lang="en-US" sz="3200" dirty="0" smtClean="0">
                <a:cs typeface="Times New Roman" pitchFamily="18" charset="0"/>
              </a:rPr>
              <a:t>, </a:t>
            </a:r>
            <a:r>
              <a:rPr lang="en-US" sz="3200" dirty="0" err="1" smtClean="0">
                <a:cs typeface="Times New Roman" pitchFamily="18" charset="0"/>
              </a:rPr>
              <a:t>chiều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rộng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bằng</a:t>
            </a:r>
            <a:r>
              <a:rPr lang="en-US" sz="3200" dirty="0" smtClean="0">
                <a:cs typeface="Times New Roman" pitchFamily="18" charset="0"/>
              </a:rPr>
              <a:t>     </a:t>
            </a:r>
            <a:r>
              <a:rPr lang="en-US" sz="3200" dirty="0" err="1" smtClean="0">
                <a:cs typeface="Times New Roman" pitchFamily="18" charset="0"/>
              </a:rPr>
              <a:t>chiều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dài</a:t>
            </a:r>
            <a:r>
              <a:rPr lang="en-US" sz="3200" dirty="0" smtClean="0">
                <a:cs typeface="Times New Roman" pitchFamily="18" charset="0"/>
              </a:rPr>
              <a:t>. </a:t>
            </a:r>
            <a:r>
              <a:rPr lang="en-US" sz="3200" dirty="0" err="1" smtClean="0">
                <a:cs typeface="Times New Roman" pitchFamily="18" charset="0"/>
              </a:rPr>
              <a:t>Tính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chiều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rộng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của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sân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trường</a:t>
            </a:r>
            <a:r>
              <a:rPr lang="en-US" sz="3200" dirty="0" smtClean="0">
                <a:cs typeface="Times New Roman" pitchFamily="18" charset="0"/>
              </a:rPr>
              <a:t>.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485740" y="1142984"/>
            <a:ext cx="3749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 dirty="0" err="1">
                <a:cs typeface="Times New Roman" pitchFamily="18" charset="0"/>
              </a:rPr>
              <a:t>Tóm</a:t>
            </a:r>
            <a:r>
              <a:rPr lang="en-US" sz="3200" b="1" i="1" u="sng" dirty="0">
                <a:cs typeface="Times New Roman" pitchFamily="18" charset="0"/>
              </a:rPr>
              <a:t> </a:t>
            </a:r>
            <a:r>
              <a:rPr lang="en-US" sz="3200" b="1" i="1" u="sng" dirty="0" err="1">
                <a:cs typeface="Times New Roman" pitchFamily="18" charset="0"/>
              </a:rPr>
              <a:t>tắt</a:t>
            </a:r>
            <a:r>
              <a:rPr lang="en-US" sz="3200" b="1" i="1" dirty="0">
                <a:cs typeface="Times New Roman" pitchFamily="18" charset="0"/>
              </a:rPr>
              <a:t> : 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997928" y="4002096"/>
            <a:ext cx="1560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 dirty="0" err="1" smtClean="0">
                <a:cs typeface="Times New Roman" pitchFamily="18" charset="0"/>
              </a:rPr>
              <a:t>Bài</a:t>
            </a:r>
            <a:r>
              <a:rPr lang="en-US" sz="2800" b="1" i="1" u="sng" dirty="0" smtClean="0"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cs typeface="Times New Roman" pitchFamily="18" charset="0"/>
              </a:rPr>
              <a:t>giải</a:t>
            </a:r>
            <a:r>
              <a:rPr lang="en-US" sz="2800" b="1" i="1" dirty="0" smtClean="0">
                <a:cs typeface="Times New Roman" pitchFamily="18" charset="0"/>
              </a:rPr>
              <a:t> :</a:t>
            </a:r>
            <a:endParaRPr lang="en-US" sz="2800" b="1" i="1" u="sng" dirty="0">
              <a:cs typeface="Times New Roman" pitchFamily="18" charset="0"/>
            </a:endParaRPr>
          </a:p>
        </p:txBody>
      </p:sp>
      <p:graphicFrame>
        <p:nvGraphicFramePr>
          <p:cNvPr id="68" name="Object 42"/>
          <p:cNvGraphicFramePr>
            <a:graphicFrameLocks noChangeAspect="1"/>
          </p:cNvGraphicFramePr>
          <p:nvPr/>
        </p:nvGraphicFramePr>
        <p:xfrm>
          <a:off x="3128947" y="427385"/>
          <a:ext cx="464516" cy="1001351"/>
        </p:xfrm>
        <a:graphic>
          <a:graphicData uri="http://schemas.openxmlformats.org/presentationml/2006/ole">
            <p:oleObj spid="_x0000_s146436" name="Equation" r:id="rId5" imgW="152334" imgH="393529" progId="Equation.3">
              <p:embed/>
            </p:oleObj>
          </a:graphicData>
        </a:graphic>
      </p:graphicFrame>
      <p:sp>
        <p:nvSpPr>
          <p:cNvPr id="69" name="Text Box 46"/>
          <p:cNvSpPr txBox="1">
            <a:spLocks noChangeArrowheads="1"/>
          </p:cNvSpPr>
          <p:nvPr/>
        </p:nvSpPr>
        <p:spPr bwMode="auto">
          <a:xfrm>
            <a:off x="5717902" y="5788046"/>
            <a:ext cx="612648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cs typeface="Times New Roman" pitchFamily="18" charset="0"/>
              </a:rPr>
              <a:t>Đáp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số</a:t>
            </a:r>
            <a:r>
              <a:rPr lang="en-US" sz="3200" dirty="0">
                <a:cs typeface="Times New Roman" pitchFamily="18" charset="0"/>
              </a:rPr>
              <a:t> : </a:t>
            </a:r>
            <a:r>
              <a:rPr lang="en-US" sz="3200" dirty="0" err="1" smtClean="0">
                <a:cs typeface="Times New Roman" pitchFamily="18" charset="0"/>
              </a:rPr>
              <a:t>100m</a:t>
            </a:r>
            <a:r>
              <a:rPr lang="en-US" sz="3600" dirty="0" smtClean="0">
                <a:cs typeface="Times New Roman" pitchFamily="18" charset="0"/>
              </a:rPr>
              <a:t>.  </a:t>
            </a:r>
            <a:endParaRPr lang="en-US" sz="36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47" grpId="0" animBg="1"/>
      <p:bldP spid="17448" grpId="0"/>
      <p:bldP spid="17449" grpId="0"/>
      <p:bldP spid="17451" grpId="0"/>
      <p:bldP spid="17471" grpId="0" animBg="1"/>
      <p:bldP spid="17472" grpId="0"/>
      <p:bldP spid="64" grpId="0"/>
      <p:bldP spid="66" grpId="1"/>
      <p:bldP spid="67" grpId="0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903084" y="1781194"/>
            <a:ext cx="201168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cs typeface="Times New Roman" pitchFamily="18" charset="0"/>
              </a:rPr>
              <a:t>Nam: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00252" y="2424133"/>
            <a:ext cx="237744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cs typeface="Times New Roman" pitchFamily="18" charset="0"/>
              </a:rPr>
              <a:t>Nữ</a:t>
            </a:r>
            <a:r>
              <a:rPr lang="en-US" sz="3200" dirty="0" smtClean="0">
                <a:cs typeface="Times New Roman" pitchFamily="18" charset="0"/>
              </a:rPr>
              <a:t>:</a:t>
            </a:r>
            <a:endParaRPr lang="en-US" sz="3200" dirty="0"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08960" y="2085994"/>
            <a:ext cx="548640" cy="166688"/>
            <a:chOff x="1488" y="2976"/>
            <a:chExt cx="528" cy="96"/>
          </a:xfrm>
        </p:grpSpPr>
        <p:sp>
          <p:nvSpPr>
            <p:cNvPr id="9301" name="Line 6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Line 7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Line 8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41" name="AutoShape 37"/>
          <p:cNvSpPr>
            <a:spLocks/>
          </p:cNvSpPr>
          <p:nvPr/>
        </p:nvSpPr>
        <p:spPr bwMode="auto">
          <a:xfrm rot="5400000">
            <a:off x="5124941" y="-301461"/>
            <a:ext cx="357158" cy="438912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4743464" y="1142984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</a:rPr>
              <a:t>  </a:t>
            </a:r>
            <a:r>
              <a:rPr lang="en-US" sz="2400" b="1" dirty="0">
                <a:cs typeface="Times New Roman" pitchFamily="18" charset="0"/>
              </a:rPr>
              <a:t>16 HS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391898" y="4273576"/>
            <a:ext cx="85953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cs typeface="Times New Roman" pitchFamily="18" charset="0"/>
              </a:rPr>
              <a:t>Số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học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sinh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nữ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của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lớp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4A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là</a:t>
            </a:r>
            <a:r>
              <a:rPr lang="en-US" sz="3200" dirty="0">
                <a:cs typeface="Times New Roman" pitchFamily="18" charset="0"/>
              </a:rPr>
              <a:t> : </a:t>
            </a:r>
          </a:p>
        </p:txBody>
      </p:sp>
      <p:graphicFrame>
        <p:nvGraphicFramePr>
          <p:cNvPr id="21544" name="Object 40"/>
          <p:cNvGraphicFramePr>
            <a:graphicFrameLocks noChangeAspect="1"/>
          </p:cNvGraphicFramePr>
          <p:nvPr/>
        </p:nvGraphicFramePr>
        <p:xfrm>
          <a:off x="4914896" y="4776008"/>
          <a:ext cx="428628" cy="1012038"/>
        </p:xfrm>
        <a:graphic>
          <a:graphicData uri="http://schemas.openxmlformats.org/presentationml/2006/ole">
            <p:oleObj spid="_x0000_s147458" name="Equation" r:id="rId4" imgW="139639" imgH="393529" progId="">
              <p:embed/>
            </p:oleObj>
          </a:graphicData>
        </a:graphic>
      </p:graphicFrame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3894810" y="5002228"/>
            <a:ext cx="69494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cs typeface="Times New Roman" pitchFamily="18" charset="0"/>
              </a:rPr>
              <a:t>16  </a:t>
            </a:r>
            <a:r>
              <a:rPr lang="en-US" sz="2400" dirty="0">
                <a:cs typeface="Times New Roman" pitchFamily="18" charset="0"/>
              </a:rPr>
              <a:t>X</a:t>
            </a:r>
            <a:r>
              <a:rPr lang="en-US" sz="3200" dirty="0">
                <a:cs typeface="Times New Roman" pitchFamily="18" charset="0"/>
              </a:rPr>
              <a:t>  </a:t>
            </a:r>
            <a:r>
              <a:rPr lang="en-US" sz="3200" dirty="0" smtClean="0">
                <a:cs typeface="Times New Roman" pitchFamily="18" charset="0"/>
              </a:rPr>
              <a:t>    </a:t>
            </a:r>
            <a:r>
              <a:rPr lang="en-US" sz="3200" dirty="0">
                <a:cs typeface="Times New Roman" pitchFamily="18" charset="0"/>
              </a:rPr>
              <a:t>= </a:t>
            </a:r>
            <a:r>
              <a:rPr lang="en-US" sz="3200" dirty="0" smtClean="0">
                <a:cs typeface="Times New Roman" pitchFamily="18" charset="0"/>
              </a:rPr>
              <a:t>18 </a:t>
            </a:r>
            <a:r>
              <a:rPr lang="en-US" sz="3200" dirty="0">
                <a:cs typeface="Times New Roman" pitchFamily="18" charset="0"/>
              </a:rPr>
              <a:t>(</a:t>
            </a:r>
            <a:r>
              <a:rPr lang="en-US" sz="3200" dirty="0" err="1">
                <a:cs typeface="Times New Roman" pitchFamily="18" charset="0"/>
              </a:rPr>
              <a:t>học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sinh</a:t>
            </a:r>
            <a:r>
              <a:rPr lang="en-US" sz="3200" dirty="0">
                <a:cs typeface="Times New Roman" pitchFamily="18" charset="0"/>
              </a:rPr>
              <a:t>)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3657600" y="2085994"/>
            <a:ext cx="548640" cy="166688"/>
            <a:chOff x="1488" y="2976"/>
            <a:chExt cx="528" cy="96"/>
          </a:xfrm>
        </p:grpSpPr>
        <p:sp>
          <p:nvSpPr>
            <p:cNvPr id="9298" name="Line 57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Line 58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Line 59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4206240" y="2085994"/>
            <a:ext cx="548640" cy="166688"/>
            <a:chOff x="1488" y="2976"/>
            <a:chExt cx="528" cy="96"/>
          </a:xfrm>
        </p:grpSpPr>
        <p:sp>
          <p:nvSpPr>
            <p:cNvPr id="9295" name="Line 61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Line 62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Line 63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4754880" y="2085994"/>
            <a:ext cx="548640" cy="166688"/>
            <a:chOff x="1488" y="2976"/>
            <a:chExt cx="528" cy="96"/>
          </a:xfrm>
        </p:grpSpPr>
        <p:sp>
          <p:nvSpPr>
            <p:cNvPr id="9292" name="Line 65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Line 66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Line 67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5303520" y="2085994"/>
            <a:ext cx="548640" cy="166688"/>
            <a:chOff x="1488" y="2976"/>
            <a:chExt cx="528" cy="96"/>
          </a:xfrm>
        </p:grpSpPr>
        <p:sp>
          <p:nvSpPr>
            <p:cNvPr id="9289" name="Line 69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Line 70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Line 71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5852160" y="2085994"/>
            <a:ext cx="548640" cy="166688"/>
            <a:chOff x="1488" y="2976"/>
            <a:chExt cx="528" cy="96"/>
          </a:xfrm>
        </p:grpSpPr>
        <p:sp>
          <p:nvSpPr>
            <p:cNvPr id="9286" name="Line 73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Line 74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Line 75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6"/>
          <p:cNvGrpSpPr>
            <a:grpSpLocks/>
          </p:cNvGrpSpPr>
          <p:nvPr/>
        </p:nvGrpSpPr>
        <p:grpSpPr bwMode="auto">
          <a:xfrm>
            <a:off x="6400800" y="2085994"/>
            <a:ext cx="548640" cy="166688"/>
            <a:chOff x="1488" y="2976"/>
            <a:chExt cx="528" cy="96"/>
          </a:xfrm>
        </p:grpSpPr>
        <p:sp>
          <p:nvSpPr>
            <p:cNvPr id="9283" name="Line 77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Line 78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Line 79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80"/>
          <p:cNvGrpSpPr>
            <a:grpSpLocks/>
          </p:cNvGrpSpPr>
          <p:nvPr/>
        </p:nvGrpSpPr>
        <p:grpSpPr bwMode="auto">
          <a:xfrm>
            <a:off x="3128010" y="2757508"/>
            <a:ext cx="548640" cy="166687"/>
            <a:chOff x="1488" y="2976"/>
            <a:chExt cx="528" cy="96"/>
          </a:xfrm>
        </p:grpSpPr>
        <p:sp>
          <p:nvSpPr>
            <p:cNvPr id="9280" name="Line 81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Line 82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Line 83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84"/>
          <p:cNvGrpSpPr>
            <a:grpSpLocks/>
          </p:cNvGrpSpPr>
          <p:nvPr/>
        </p:nvGrpSpPr>
        <p:grpSpPr bwMode="auto">
          <a:xfrm>
            <a:off x="3676650" y="2757508"/>
            <a:ext cx="548640" cy="166687"/>
            <a:chOff x="1488" y="2976"/>
            <a:chExt cx="528" cy="96"/>
          </a:xfrm>
        </p:grpSpPr>
        <p:sp>
          <p:nvSpPr>
            <p:cNvPr id="9277" name="Line 85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Line 86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Line 87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4225290" y="2757508"/>
            <a:ext cx="548640" cy="166687"/>
            <a:chOff x="1488" y="2976"/>
            <a:chExt cx="528" cy="96"/>
          </a:xfrm>
        </p:grpSpPr>
        <p:sp>
          <p:nvSpPr>
            <p:cNvPr id="9274" name="Line 89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Line 90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Line 91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92"/>
          <p:cNvGrpSpPr>
            <a:grpSpLocks/>
          </p:cNvGrpSpPr>
          <p:nvPr/>
        </p:nvGrpSpPr>
        <p:grpSpPr bwMode="auto">
          <a:xfrm>
            <a:off x="4773930" y="2757508"/>
            <a:ext cx="548640" cy="166687"/>
            <a:chOff x="1488" y="2976"/>
            <a:chExt cx="528" cy="96"/>
          </a:xfrm>
        </p:grpSpPr>
        <p:sp>
          <p:nvSpPr>
            <p:cNvPr id="9271" name="Line 93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Line 94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Line 95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96"/>
          <p:cNvGrpSpPr>
            <a:grpSpLocks/>
          </p:cNvGrpSpPr>
          <p:nvPr/>
        </p:nvGrpSpPr>
        <p:grpSpPr bwMode="auto">
          <a:xfrm>
            <a:off x="5322570" y="2757508"/>
            <a:ext cx="548640" cy="166687"/>
            <a:chOff x="1488" y="2976"/>
            <a:chExt cx="528" cy="96"/>
          </a:xfrm>
        </p:grpSpPr>
        <p:sp>
          <p:nvSpPr>
            <p:cNvPr id="9268" name="Line 97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98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Line 99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00"/>
          <p:cNvGrpSpPr>
            <a:grpSpLocks/>
          </p:cNvGrpSpPr>
          <p:nvPr/>
        </p:nvGrpSpPr>
        <p:grpSpPr bwMode="auto">
          <a:xfrm>
            <a:off x="5871210" y="2757508"/>
            <a:ext cx="548640" cy="166687"/>
            <a:chOff x="1488" y="2976"/>
            <a:chExt cx="528" cy="96"/>
          </a:xfrm>
        </p:grpSpPr>
        <p:sp>
          <p:nvSpPr>
            <p:cNvPr id="9265" name="Line 101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Line 102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103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04"/>
          <p:cNvGrpSpPr>
            <a:grpSpLocks/>
          </p:cNvGrpSpPr>
          <p:nvPr/>
        </p:nvGrpSpPr>
        <p:grpSpPr bwMode="auto">
          <a:xfrm>
            <a:off x="6419850" y="2757508"/>
            <a:ext cx="548640" cy="166687"/>
            <a:chOff x="1488" y="2976"/>
            <a:chExt cx="528" cy="96"/>
          </a:xfrm>
        </p:grpSpPr>
        <p:sp>
          <p:nvSpPr>
            <p:cNvPr id="9262" name="Line 105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Line 106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Line 107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08"/>
          <p:cNvGrpSpPr>
            <a:grpSpLocks/>
          </p:cNvGrpSpPr>
          <p:nvPr/>
        </p:nvGrpSpPr>
        <p:grpSpPr bwMode="auto">
          <a:xfrm>
            <a:off x="6968490" y="2755919"/>
            <a:ext cx="548640" cy="166688"/>
            <a:chOff x="1488" y="2976"/>
            <a:chExt cx="528" cy="96"/>
          </a:xfrm>
        </p:grpSpPr>
        <p:sp>
          <p:nvSpPr>
            <p:cNvPr id="9259" name="Line 109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110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111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12"/>
          <p:cNvGrpSpPr>
            <a:grpSpLocks/>
          </p:cNvGrpSpPr>
          <p:nvPr/>
        </p:nvGrpSpPr>
        <p:grpSpPr bwMode="auto">
          <a:xfrm>
            <a:off x="6949440" y="2085994"/>
            <a:ext cx="548640" cy="166688"/>
            <a:chOff x="1488" y="2976"/>
            <a:chExt cx="528" cy="96"/>
          </a:xfrm>
        </p:grpSpPr>
        <p:sp>
          <p:nvSpPr>
            <p:cNvPr id="9256" name="Line 113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114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115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16"/>
          <p:cNvGrpSpPr>
            <a:grpSpLocks/>
          </p:cNvGrpSpPr>
          <p:nvPr/>
        </p:nvGrpSpPr>
        <p:grpSpPr bwMode="auto">
          <a:xfrm>
            <a:off x="7517130" y="2755919"/>
            <a:ext cx="548640" cy="166688"/>
            <a:chOff x="1488" y="2976"/>
            <a:chExt cx="528" cy="96"/>
          </a:xfrm>
        </p:grpSpPr>
        <p:sp>
          <p:nvSpPr>
            <p:cNvPr id="9253" name="Line 117"/>
            <p:cNvSpPr>
              <a:spLocks noChangeShapeType="1"/>
            </p:cNvSpPr>
            <p:nvPr/>
          </p:nvSpPr>
          <p:spPr bwMode="auto">
            <a:xfrm>
              <a:off x="1488" y="3024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118"/>
            <p:cNvSpPr>
              <a:spLocks noChangeShapeType="1"/>
            </p:cNvSpPr>
            <p:nvPr/>
          </p:nvSpPr>
          <p:spPr bwMode="auto">
            <a:xfrm>
              <a:off x="1488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119"/>
            <p:cNvSpPr>
              <a:spLocks noChangeShapeType="1"/>
            </p:cNvSpPr>
            <p:nvPr/>
          </p:nvSpPr>
          <p:spPr bwMode="auto">
            <a:xfrm>
              <a:off x="2016" y="297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23"/>
          <p:cNvGrpSpPr>
            <a:grpSpLocks/>
          </p:cNvGrpSpPr>
          <p:nvPr/>
        </p:nvGrpSpPr>
        <p:grpSpPr bwMode="auto">
          <a:xfrm>
            <a:off x="3108960" y="2085994"/>
            <a:ext cx="4389120" cy="152400"/>
            <a:chOff x="1632" y="2016"/>
            <a:chExt cx="2304" cy="96"/>
          </a:xfrm>
        </p:grpSpPr>
        <p:sp>
          <p:nvSpPr>
            <p:cNvPr id="9250" name="Line 120"/>
            <p:cNvSpPr>
              <a:spLocks noChangeShapeType="1"/>
            </p:cNvSpPr>
            <p:nvPr/>
          </p:nvSpPr>
          <p:spPr bwMode="auto">
            <a:xfrm>
              <a:off x="1632" y="2064"/>
              <a:ext cx="230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121"/>
            <p:cNvSpPr>
              <a:spLocks noChangeShapeType="1"/>
            </p:cNvSpPr>
            <p:nvPr/>
          </p:nvSpPr>
          <p:spPr bwMode="auto">
            <a:xfrm>
              <a:off x="1632" y="201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122"/>
            <p:cNvSpPr>
              <a:spLocks noChangeShapeType="1"/>
            </p:cNvSpPr>
            <p:nvPr/>
          </p:nvSpPr>
          <p:spPr bwMode="auto">
            <a:xfrm>
              <a:off x="3936" y="2016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28" name="AutoShape 124"/>
          <p:cNvSpPr>
            <a:spLocks/>
          </p:cNvSpPr>
          <p:nvPr/>
        </p:nvSpPr>
        <p:spPr bwMode="auto">
          <a:xfrm rot="5400000">
            <a:off x="5425429" y="541027"/>
            <a:ext cx="304822" cy="4937760"/>
          </a:xfrm>
          <a:prstGeom prst="rightBrace">
            <a:avLst>
              <a:gd name="adj1" fmla="val 9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629" name="Text Box 125"/>
          <p:cNvSpPr txBox="1">
            <a:spLocks noChangeArrowheads="1"/>
          </p:cNvSpPr>
          <p:nvPr/>
        </p:nvSpPr>
        <p:spPr bwMode="auto">
          <a:xfrm>
            <a:off x="5372112" y="3110211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cs typeface="Times New Roman" pitchFamily="18" charset="0"/>
              </a:rPr>
              <a:t>? HS</a:t>
            </a:r>
          </a:p>
        </p:txBody>
      </p:sp>
      <p:sp>
        <p:nvSpPr>
          <p:cNvPr id="88" name="Text Box 47"/>
          <p:cNvSpPr txBox="1">
            <a:spLocks noChangeArrowheads="1"/>
          </p:cNvSpPr>
          <p:nvPr/>
        </p:nvSpPr>
        <p:spPr bwMode="auto">
          <a:xfrm>
            <a:off x="300078" y="0"/>
            <a:ext cx="10972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100" b="1" u="sng" dirty="0" err="1">
                <a:cs typeface="Times New Roman" pitchFamily="18" charset="0"/>
              </a:rPr>
              <a:t>Bài</a:t>
            </a:r>
            <a:r>
              <a:rPr lang="en-US" sz="3100" b="1" u="sng" dirty="0">
                <a:cs typeface="Times New Roman" pitchFamily="18" charset="0"/>
              </a:rPr>
              <a:t> </a:t>
            </a:r>
            <a:r>
              <a:rPr lang="en-US" sz="3100" b="1" u="sng" dirty="0" smtClean="0">
                <a:cs typeface="Times New Roman" pitchFamily="18" charset="0"/>
              </a:rPr>
              <a:t>3</a:t>
            </a:r>
            <a:r>
              <a:rPr lang="en-US" sz="3100" b="1" dirty="0" smtClean="0">
                <a:cs typeface="Times New Roman" pitchFamily="18" charset="0"/>
              </a:rPr>
              <a:t>(135): </a:t>
            </a:r>
            <a:r>
              <a:rPr lang="en-US" sz="3100" dirty="0" err="1" smtClean="0">
                <a:cs typeface="Times New Roman" pitchFamily="18" charset="0"/>
              </a:rPr>
              <a:t>Lớp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4A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có</a:t>
            </a:r>
            <a:r>
              <a:rPr lang="en-US" sz="3100" dirty="0" smtClean="0">
                <a:cs typeface="Times New Roman" pitchFamily="18" charset="0"/>
              </a:rPr>
              <a:t> 16 </a:t>
            </a:r>
            <a:r>
              <a:rPr lang="en-US" sz="3100" dirty="0" err="1" smtClean="0">
                <a:cs typeface="Times New Roman" pitchFamily="18" charset="0"/>
              </a:rPr>
              <a:t>học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sinh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nam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và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số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học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sinh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nữ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bằng</a:t>
            </a:r>
            <a:r>
              <a:rPr lang="en-US" sz="3100" dirty="0" smtClean="0">
                <a:cs typeface="Times New Roman" pitchFamily="18" charset="0"/>
              </a:rPr>
              <a:t>                       </a:t>
            </a:r>
            <a:r>
              <a:rPr lang="en-US" sz="3100" dirty="0" err="1" smtClean="0">
                <a:cs typeface="Times New Roman" pitchFamily="18" charset="0"/>
              </a:rPr>
              <a:t>số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học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sinh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nam</a:t>
            </a:r>
            <a:r>
              <a:rPr lang="en-US" sz="3100" dirty="0" smtClean="0">
                <a:cs typeface="Times New Roman" pitchFamily="18" charset="0"/>
              </a:rPr>
              <a:t>. </a:t>
            </a:r>
            <a:r>
              <a:rPr lang="en-US" sz="3100" dirty="0" err="1" smtClean="0">
                <a:cs typeface="Times New Roman" pitchFamily="18" charset="0"/>
              </a:rPr>
              <a:t>Hỏi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lớp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4A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có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bao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nhiêu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học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sinh</a:t>
            </a:r>
            <a:r>
              <a:rPr lang="en-US" sz="3100" dirty="0" smtClean="0">
                <a:cs typeface="Times New Roman" pitchFamily="18" charset="0"/>
              </a:rPr>
              <a:t> </a:t>
            </a:r>
            <a:r>
              <a:rPr lang="en-US" sz="3100" dirty="0" err="1" smtClean="0">
                <a:cs typeface="Times New Roman" pitchFamily="18" charset="0"/>
              </a:rPr>
              <a:t>nữ</a:t>
            </a:r>
            <a:r>
              <a:rPr lang="en-US" sz="3100" dirty="0" smtClean="0">
                <a:cs typeface="Times New Roman" pitchFamily="18" charset="0"/>
              </a:rPr>
              <a:t>?</a:t>
            </a:r>
            <a:endParaRPr lang="en-US" sz="3100" dirty="0">
              <a:cs typeface="Times New Roman" pitchFamily="18" charset="0"/>
            </a:endParaRPr>
          </a:p>
        </p:txBody>
      </p:sp>
      <p:graphicFrame>
        <p:nvGraphicFramePr>
          <p:cNvPr id="89" name="Object 42"/>
          <p:cNvGraphicFramePr>
            <a:graphicFrameLocks noChangeAspect="1"/>
          </p:cNvGraphicFramePr>
          <p:nvPr/>
        </p:nvGraphicFramePr>
        <p:xfrm>
          <a:off x="10480153" y="-24"/>
          <a:ext cx="364097" cy="857256"/>
        </p:xfrm>
        <a:graphic>
          <a:graphicData uri="http://schemas.openxmlformats.org/presentationml/2006/ole">
            <p:oleObj spid="_x0000_s147459" name="Equation" r:id="rId5" imgW="139680" imgH="393480" progId="Equation.3">
              <p:embed/>
            </p:oleObj>
          </a:graphicData>
        </a:graphic>
      </p:graphicFrame>
      <p:sp>
        <p:nvSpPr>
          <p:cNvPr id="90" name="Text Box 7"/>
          <p:cNvSpPr txBox="1">
            <a:spLocks noChangeArrowheads="1"/>
          </p:cNvSpPr>
          <p:nvPr/>
        </p:nvSpPr>
        <p:spPr bwMode="auto">
          <a:xfrm>
            <a:off x="485740" y="1000108"/>
            <a:ext cx="3749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 dirty="0" err="1">
                <a:cs typeface="Times New Roman" pitchFamily="18" charset="0"/>
              </a:rPr>
              <a:t>Tóm</a:t>
            </a:r>
            <a:r>
              <a:rPr lang="en-US" sz="3200" b="1" i="1" u="sng" dirty="0">
                <a:cs typeface="Times New Roman" pitchFamily="18" charset="0"/>
              </a:rPr>
              <a:t> </a:t>
            </a:r>
            <a:r>
              <a:rPr lang="en-US" sz="3200" b="1" i="1" u="sng" dirty="0" err="1">
                <a:cs typeface="Times New Roman" pitchFamily="18" charset="0"/>
              </a:rPr>
              <a:t>tắt</a:t>
            </a:r>
            <a:r>
              <a:rPr lang="en-US" sz="3200" b="1" i="1" dirty="0">
                <a:cs typeface="Times New Roman" pitchFamily="18" charset="0"/>
              </a:rPr>
              <a:t> : </a:t>
            </a:r>
          </a:p>
        </p:txBody>
      </p:sp>
      <p:sp>
        <p:nvSpPr>
          <p:cNvPr id="91" name="Rectangle 90"/>
          <p:cNvSpPr/>
          <p:nvPr/>
        </p:nvSpPr>
        <p:spPr>
          <a:xfrm>
            <a:off x="4914896" y="3787782"/>
            <a:ext cx="1560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 dirty="0" err="1" smtClean="0">
                <a:cs typeface="Times New Roman" pitchFamily="18" charset="0"/>
              </a:rPr>
              <a:t>Bài</a:t>
            </a:r>
            <a:r>
              <a:rPr lang="en-US" sz="2800" b="1" i="1" u="sng" dirty="0" smtClean="0"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cs typeface="Times New Roman" pitchFamily="18" charset="0"/>
              </a:rPr>
              <a:t>giải</a:t>
            </a:r>
            <a:r>
              <a:rPr lang="en-US" sz="2800" b="1" i="1" dirty="0" smtClean="0">
                <a:cs typeface="Times New Roman" pitchFamily="18" charset="0"/>
              </a:rPr>
              <a:t> :</a:t>
            </a:r>
            <a:endParaRPr lang="en-US" sz="2800" b="1" i="1" u="sng" dirty="0">
              <a:cs typeface="Times New Roman" pitchFamily="18" charset="0"/>
            </a:endParaRPr>
          </a:p>
        </p:txBody>
      </p:sp>
      <p:sp>
        <p:nvSpPr>
          <p:cNvPr id="92" name="Text Box 46"/>
          <p:cNvSpPr txBox="1">
            <a:spLocks noChangeArrowheads="1"/>
          </p:cNvSpPr>
          <p:nvPr/>
        </p:nvSpPr>
        <p:spPr bwMode="auto">
          <a:xfrm>
            <a:off x="5414962" y="5573732"/>
            <a:ext cx="612648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cs typeface="Times New Roman" pitchFamily="18" charset="0"/>
              </a:rPr>
              <a:t>Đáp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số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smtClean="0">
                <a:cs typeface="Times New Roman" pitchFamily="18" charset="0"/>
              </a:rPr>
              <a:t>: 18 </a:t>
            </a:r>
            <a:r>
              <a:rPr lang="en-US" sz="3200" dirty="0" err="1">
                <a:cs typeface="Times New Roman" pitchFamily="18" charset="0"/>
              </a:rPr>
              <a:t>học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sinh</a:t>
            </a:r>
            <a:r>
              <a:rPr lang="en-US" sz="3600" dirty="0">
                <a:cs typeface="Times New Roman" pitchFamily="18" charset="0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41" grpId="0" animBg="1"/>
      <p:bldP spid="21542" grpId="0"/>
      <p:bldP spid="21543" grpId="0"/>
      <p:bldP spid="21545" grpId="0"/>
      <p:bldP spid="21628" grpId="0" animBg="1"/>
      <p:bldP spid="21629" grpId="0"/>
      <p:bldP spid="88" grpId="0"/>
      <p:bldP spid="90" grpId="0"/>
      <p:bldP spid="91" grpId="0"/>
      <p:bldP spid="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1828801" y="590534"/>
            <a:ext cx="739521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TRÒ CHƠI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0" y="14478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1. Tìm      của 30.  </a:t>
            </a: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1485872" y="1142984"/>
          <a:ext cx="674370" cy="1447800"/>
        </p:xfrm>
        <a:graphic>
          <a:graphicData uri="http://schemas.openxmlformats.org/presentationml/2006/ole">
            <p:oleObj spid="_x0000_s148482" name="Equation" r:id="rId5" imgW="152334" imgH="393529" progId="Equation.3">
              <p:embed/>
            </p:oleObj>
          </a:graphicData>
        </a:graphic>
      </p:graphicFrame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371600" y="2819400"/>
            <a:ext cx="192024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a. 20. 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114800" y="2819400"/>
            <a:ext cx="192024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b. 50. 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7040880" y="2819400"/>
            <a:ext cx="192024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c. 30. </a:t>
            </a:r>
          </a:p>
        </p:txBody>
      </p:sp>
      <p:pic>
        <p:nvPicPr>
          <p:cNvPr id="27660" name="j0213477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j0214098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418320" y="2286000"/>
            <a:ext cx="36576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0" y="1571612"/>
            <a:ext cx="1024128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Arial" charset="0"/>
              </a:rPr>
              <a:t>2. </a:t>
            </a:r>
            <a:r>
              <a:rPr lang="en-US" sz="3600" dirty="0" err="1">
                <a:latin typeface="Arial" charset="0"/>
              </a:rPr>
              <a:t>Biết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đoạn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thẳng</a:t>
            </a:r>
            <a:r>
              <a:rPr lang="en-US" sz="3600" dirty="0">
                <a:latin typeface="Arial" charset="0"/>
              </a:rPr>
              <a:t> AC </a:t>
            </a:r>
            <a:r>
              <a:rPr lang="en-US" sz="3600" dirty="0" err="1">
                <a:latin typeface="Arial" charset="0"/>
              </a:rPr>
              <a:t>dài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50cm</a:t>
            </a:r>
            <a:r>
              <a:rPr lang="en-US" sz="3600" dirty="0">
                <a:latin typeface="Arial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3600" dirty="0" err="1">
                <a:latin typeface="Arial" charset="0"/>
              </a:rPr>
              <a:t>Độ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dài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đoạn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thẳng</a:t>
            </a:r>
            <a:r>
              <a:rPr lang="en-US" sz="3600" dirty="0">
                <a:latin typeface="Arial" charset="0"/>
              </a:rPr>
              <a:t> AB </a:t>
            </a:r>
            <a:r>
              <a:rPr lang="en-US" sz="3600" dirty="0" err="1">
                <a:latin typeface="Arial" charset="0"/>
              </a:rPr>
              <a:t>là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bao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nhiêu</a:t>
            </a:r>
            <a:r>
              <a:rPr lang="en-US" sz="3600" dirty="0">
                <a:latin typeface="Arial" charset="0"/>
              </a:rPr>
              <a:t> ? 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40080" y="44958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a. 20 cm. 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4114800" y="4510088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b. 30 cm. 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7680960" y="4495800"/>
            <a:ext cx="283464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c. 10 cm. 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011680" y="3124200"/>
            <a:ext cx="1005840" cy="152400"/>
            <a:chOff x="1056" y="3072"/>
            <a:chExt cx="528" cy="96"/>
          </a:xfrm>
        </p:grpSpPr>
        <p:sp>
          <p:nvSpPr>
            <p:cNvPr id="10284" name="Line 18"/>
            <p:cNvSpPr>
              <a:spLocks noChangeShapeType="1"/>
            </p:cNvSpPr>
            <p:nvPr/>
          </p:nvSpPr>
          <p:spPr bwMode="auto">
            <a:xfrm>
              <a:off x="1056" y="3120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Line 19"/>
            <p:cNvSpPr>
              <a:spLocks noChangeShapeType="1"/>
            </p:cNvSpPr>
            <p:nvPr/>
          </p:nvSpPr>
          <p:spPr bwMode="auto">
            <a:xfrm>
              <a:off x="1056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20"/>
            <p:cNvSpPr>
              <a:spLocks noChangeShapeType="1"/>
            </p:cNvSpPr>
            <p:nvPr/>
          </p:nvSpPr>
          <p:spPr bwMode="auto">
            <a:xfrm>
              <a:off x="1584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023360" y="3124200"/>
            <a:ext cx="1005840" cy="152400"/>
            <a:chOff x="1056" y="3072"/>
            <a:chExt cx="528" cy="96"/>
          </a:xfrm>
        </p:grpSpPr>
        <p:sp>
          <p:nvSpPr>
            <p:cNvPr id="10281" name="Line 23"/>
            <p:cNvSpPr>
              <a:spLocks noChangeShapeType="1"/>
            </p:cNvSpPr>
            <p:nvPr/>
          </p:nvSpPr>
          <p:spPr bwMode="auto">
            <a:xfrm>
              <a:off x="1056" y="3120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24"/>
            <p:cNvSpPr>
              <a:spLocks noChangeShapeType="1"/>
            </p:cNvSpPr>
            <p:nvPr/>
          </p:nvSpPr>
          <p:spPr bwMode="auto">
            <a:xfrm>
              <a:off x="1056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25"/>
            <p:cNvSpPr>
              <a:spLocks noChangeShapeType="1"/>
            </p:cNvSpPr>
            <p:nvPr/>
          </p:nvSpPr>
          <p:spPr bwMode="auto">
            <a:xfrm>
              <a:off x="1584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5029200" y="3124200"/>
            <a:ext cx="1005840" cy="152400"/>
            <a:chOff x="1056" y="3072"/>
            <a:chExt cx="528" cy="96"/>
          </a:xfrm>
        </p:grpSpPr>
        <p:sp>
          <p:nvSpPr>
            <p:cNvPr id="10278" name="Line 27"/>
            <p:cNvSpPr>
              <a:spLocks noChangeShapeType="1"/>
            </p:cNvSpPr>
            <p:nvPr/>
          </p:nvSpPr>
          <p:spPr bwMode="auto">
            <a:xfrm>
              <a:off x="1056" y="3120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28"/>
            <p:cNvSpPr>
              <a:spLocks noChangeShapeType="1"/>
            </p:cNvSpPr>
            <p:nvPr/>
          </p:nvSpPr>
          <p:spPr bwMode="auto">
            <a:xfrm>
              <a:off x="1056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29"/>
            <p:cNvSpPr>
              <a:spLocks noChangeShapeType="1"/>
            </p:cNvSpPr>
            <p:nvPr/>
          </p:nvSpPr>
          <p:spPr bwMode="auto">
            <a:xfrm>
              <a:off x="1584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6035040" y="3124200"/>
            <a:ext cx="1005840" cy="152400"/>
            <a:chOff x="1056" y="3072"/>
            <a:chExt cx="528" cy="96"/>
          </a:xfrm>
        </p:grpSpPr>
        <p:sp>
          <p:nvSpPr>
            <p:cNvPr id="10275" name="Line 31"/>
            <p:cNvSpPr>
              <a:spLocks noChangeShapeType="1"/>
            </p:cNvSpPr>
            <p:nvPr/>
          </p:nvSpPr>
          <p:spPr bwMode="auto">
            <a:xfrm>
              <a:off x="1056" y="3120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32"/>
            <p:cNvSpPr>
              <a:spLocks noChangeShapeType="1"/>
            </p:cNvSpPr>
            <p:nvPr/>
          </p:nvSpPr>
          <p:spPr bwMode="auto">
            <a:xfrm>
              <a:off x="1056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33"/>
            <p:cNvSpPr>
              <a:spLocks noChangeShapeType="1"/>
            </p:cNvSpPr>
            <p:nvPr/>
          </p:nvSpPr>
          <p:spPr bwMode="auto">
            <a:xfrm>
              <a:off x="1584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3017520" y="3124200"/>
            <a:ext cx="1005840" cy="152400"/>
            <a:chOff x="1056" y="3072"/>
            <a:chExt cx="528" cy="96"/>
          </a:xfrm>
        </p:grpSpPr>
        <p:sp>
          <p:nvSpPr>
            <p:cNvPr id="10272" name="Line 35"/>
            <p:cNvSpPr>
              <a:spLocks noChangeShapeType="1"/>
            </p:cNvSpPr>
            <p:nvPr/>
          </p:nvSpPr>
          <p:spPr bwMode="auto">
            <a:xfrm>
              <a:off x="1056" y="3120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36"/>
            <p:cNvSpPr>
              <a:spLocks noChangeShapeType="1"/>
            </p:cNvSpPr>
            <p:nvPr/>
          </p:nvSpPr>
          <p:spPr bwMode="auto">
            <a:xfrm>
              <a:off x="1056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37"/>
            <p:cNvSpPr>
              <a:spLocks noChangeShapeType="1"/>
            </p:cNvSpPr>
            <p:nvPr/>
          </p:nvSpPr>
          <p:spPr bwMode="auto">
            <a:xfrm>
              <a:off x="1584" y="3072"/>
              <a:ext cx="0" cy="9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1737361" y="3352801"/>
            <a:ext cx="102489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A</a:t>
            </a: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4827271" y="3352801"/>
            <a:ext cx="102489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B</a:t>
            </a:r>
          </a:p>
        </p:txBody>
      </p:sp>
      <p:sp>
        <p:nvSpPr>
          <p:cNvPr id="27693" name="Text Box 45"/>
          <p:cNvSpPr txBox="1">
            <a:spLocks noChangeArrowheads="1"/>
          </p:cNvSpPr>
          <p:nvPr/>
        </p:nvSpPr>
        <p:spPr bwMode="auto">
          <a:xfrm>
            <a:off x="6766561" y="3276601"/>
            <a:ext cx="102489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C</a:t>
            </a:r>
          </a:p>
        </p:txBody>
      </p:sp>
      <p:pic>
        <p:nvPicPr>
          <p:cNvPr id="27694" name="j0213492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j0214098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784080" y="3581400"/>
            <a:ext cx="36576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40" name="Text Box 92"/>
          <p:cNvSpPr txBox="1">
            <a:spLocks noChangeArrowheads="1"/>
          </p:cNvSpPr>
          <p:nvPr/>
        </p:nvSpPr>
        <p:spPr bwMode="auto">
          <a:xfrm>
            <a:off x="0" y="2057400"/>
            <a:ext cx="1115568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3. Tìm      của 20 bằng phép tính nào ? </a:t>
            </a:r>
          </a:p>
        </p:txBody>
      </p:sp>
      <p:sp>
        <p:nvSpPr>
          <p:cNvPr id="27741" name="Text Box 93"/>
          <p:cNvSpPr txBox="1">
            <a:spLocks noChangeArrowheads="1"/>
          </p:cNvSpPr>
          <p:nvPr/>
        </p:nvSpPr>
        <p:spPr bwMode="auto">
          <a:xfrm>
            <a:off x="914400" y="3886200"/>
            <a:ext cx="265176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a. 20 x </a:t>
            </a:r>
          </a:p>
        </p:txBody>
      </p:sp>
      <p:graphicFrame>
        <p:nvGraphicFramePr>
          <p:cNvPr id="27742" name="Object 94"/>
          <p:cNvGraphicFramePr>
            <a:graphicFrameLocks noChangeAspect="1"/>
          </p:cNvGraphicFramePr>
          <p:nvPr/>
        </p:nvGraphicFramePr>
        <p:xfrm>
          <a:off x="2311698" y="3643322"/>
          <a:ext cx="531496" cy="1143000"/>
        </p:xfrm>
        <a:graphic>
          <a:graphicData uri="http://schemas.openxmlformats.org/presentationml/2006/ole">
            <p:oleObj spid="_x0000_s148483" name="Equation" r:id="rId7" imgW="152334" imgH="393529" progId="Equation.3">
              <p:embed/>
            </p:oleObj>
          </a:graphicData>
        </a:graphic>
      </p:graphicFrame>
      <p:sp>
        <p:nvSpPr>
          <p:cNvPr id="27743" name="Text Box 95"/>
          <p:cNvSpPr txBox="1">
            <a:spLocks noChangeArrowheads="1"/>
          </p:cNvSpPr>
          <p:nvPr/>
        </p:nvSpPr>
        <p:spPr bwMode="auto">
          <a:xfrm>
            <a:off x="4114800" y="3886200"/>
            <a:ext cx="265176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b. 20 x </a:t>
            </a:r>
          </a:p>
        </p:txBody>
      </p:sp>
      <p:graphicFrame>
        <p:nvGraphicFramePr>
          <p:cNvPr id="27744" name="Object 96"/>
          <p:cNvGraphicFramePr>
            <a:graphicFrameLocks noChangeAspect="1"/>
          </p:cNvGraphicFramePr>
          <p:nvPr/>
        </p:nvGraphicFramePr>
        <p:xfrm>
          <a:off x="5414962" y="3657600"/>
          <a:ext cx="565784" cy="1219200"/>
        </p:xfrm>
        <a:graphic>
          <a:graphicData uri="http://schemas.openxmlformats.org/presentationml/2006/ole">
            <p:oleObj spid="_x0000_s148484" name="Equation" r:id="rId8" imgW="152334" imgH="393529" progId="Equation.3">
              <p:embed/>
            </p:oleObj>
          </a:graphicData>
        </a:graphic>
      </p:graphicFrame>
      <p:sp>
        <p:nvSpPr>
          <p:cNvPr id="27745" name="Text Box 97"/>
          <p:cNvSpPr txBox="1">
            <a:spLocks noChangeArrowheads="1"/>
          </p:cNvSpPr>
          <p:nvPr/>
        </p:nvSpPr>
        <p:spPr bwMode="auto">
          <a:xfrm>
            <a:off x="7498080" y="3886200"/>
            <a:ext cx="265176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</a:rPr>
              <a:t>c.      </a:t>
            </a:r>
            <a:r>
              <a:rPr lang="en-US" sz="3200" dirty="0" smtClean="0">
                <a:latin typeface="Arial" charset="0"/>
              </a:rPr>
              <a:t> x </a:t>
            </a:r>
            <a:r>
              <a:rPr lang="en-US" sz="3200" dirty="0">
                <a:latin typeface="Arial" charset="0"/>
              </a:rPr>
              <a:t>20  </a:t>
            </a:r>
          </a:p>
        </p:txBody>
      </p:sp>
      <p:graphicFrame>
        <p:nvGraphicFramePr>
          <p:cNvPr id="27746" name="Object 98"/>
          <p:cNvGraphicFramePr>
            <a:graphicFrameLocks noChangeAspect="1"/>
          </p:cNvGraphicFramePr>
          <p:nvPr/>
        </p:nvGraphicFramePr>
        <p:xfrm>
          <a:off x="8046720" y="3657600"/>
          <a:ext cx="565786" cy="1219200"/>
        </p:xfrm>
        <a:graphic>
          <a:graphicData uri="http://schemas.openxmlformats.org/presentationml/2006/ole">
            <p:oleObj spid="_x0000_s148485" name="Equation" r:id="rId9" imgW="152334" imgH="393529" progId="Equation.3">
              <p:embed/>
            </p:oleObj>
          </a:graphicData>
        </a:graphic>
      </p:graphicFrame>
      <p:pic>
        <p:nvPicPr>
          <p:cNvPr id="27747" name="j0213508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j0214098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966960" y="4191000"/>
            <a:ext cx="36576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48" name="Rectangle 100"/>
          <p:cNvSpPr>
            <a:spLocks noChangeArrowheads="1"/>
          </p:cNvSpPr>
          <p:nvPr/>
        </p:nvSpPr>
        <p:spPr bwMode="auto">
          <a:xfrm>
            <a:off x="4114800" y="3657600"/>
            <a:ext cx="2651760" cy="11430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27749" name="Object 101"/>
          <p:cNvGraphicFramePr>
            <a:graphicFrameLocks noChangeAspect="1"/>
          </p:cNvGraphicFramePr>
          <p:nvPr/>
        </p:nvGraphicFramePr>
        <p:xfrm>
          <a:off x="1458254" y="1828800"/>
          <a:ext cx="670560" cy="1447800"/>
        </p:xfrm>
        <a:graphic>
          <a:graphicData uri="http://schemas.openxmlformats.org/presentationml/2006/ole">
            <p:oleObj spid="_x0000_s148486" name="Equation" r:id="rId10" imgW="152334" imgH="393529" progId="Equation.3">
              <p:embed/>
            </p:oleObj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0" y="0"/>
            <a:ext cx="301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/>
                <a:cs typeface="Times New Roman" pitchFamily="18" charset="0"/>
              </a:rPr>
              <a:t>IV. </a:t>
            </a:r>
            <a:r>
              <a:rPr lang="en-US" sz="3200" b="1" dirty="0" err="1" smtClean="0">
                <a:effectLst/>
                <a:cs typeface="Times New Roman" pitchFamily="18" charset="0"/>
              </a:rPr>
              <a:t>Củng</a:t>
            </a:r>
            <a:r>
              <a:rPr lang="en-US" sz="3200" b="1" dirty="0" smtClean="0">
                <a:effectLst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/>
                <a:cs typeface="Times New Roman" pitchFamily="18" charset="0"/>
              </a:rPr>
              <a:t>cố</a:t>
            </a:r>
            <a:r>
              <a:rPr lang="en-US" sz="3200" b="1" dirty="0" smtClean="0">
                <a:effectLst/>
                <a:cs typeface="Times New Roman" pitchFamily="18" charset="0"/>
              </a:rPr>
              <a:t>:</a:t>
            </a:r>
            <a:endParaRPr lang="en-US" sz="3200" b="1" dirty="0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4745" fill="hold"/>
                                        <p:tgtEl>
                                          <p:spTgt spid="276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2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1" dur="4745" fill="hold"/>
                                        <p:tgtEl>
                                          <p:spTgt spid="276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5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8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27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27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27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27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2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27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9" dur="4745" fill="hold"/>
                                        <p:tgtEl>
                                          <p:spTgt spid="277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1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60"/>
                </p:tgtEl>
              </p:cMediaNode>
            </p:audio>
            <p:audio>
              <p:cMediaNode showWhenStopped="0">
                <p:cTn id="17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94"/>
                </p:tgtEl>
              </p:cMediaNode>
            </p:audio>
            <p:audio>
              <p:cMediaNode showWhenStopped="0">
                <p:cTn id="1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747"/>
                </p:tgtEl>
              </p:cMediaNode>
            </p:audio>
          </p:childTnLst>
        </p:cTn>
      </p:par>
    </p:tnLst>
    <p:bldLst>
      <p:bldP spid="27653" grpId="0" animBg="1"/>
      <p:bldP spid="27654" grpId="0"/>
      <p:bldP spid="27654" grpId="1"/>
      <p:bldP spid="27656" grpId="0"/>
      <p:bldP spid="27656" grpId="1"/>
      <p:bldP spid="27656" grpId="2"/>
      <p:bldP spid="27657" grpId="0"/>
      <p:bldP spid="27657" grpId="1"/>
      <p:bldP spid="27658" grpId="0"/>
      <p:bldP spid="27658" grpId="1"/>
      <p:bldP spid="27661" grpId="0"/>
      <p:bldP spid="27661" grpId="1"/>
      <p:bldP spid="27663" grpId="0"/>
      <p:bldP spid="27663" grpId="1"/>
      <p:bldP spid="27664" grpId="0"/>
      <p:bldP spid="27664" grpId="1"/>
      <p:bldP spid="27664" grpId="2"/>
      <p:bldP spid="27665" grpId="0"/>
      <p:bldP spid="27665" grpId="1"/>
      <p:bldP spid="27687" grpId="0"/>
      <p:bldP spid="27687" grpId="1"/>
      <p:bldP spid="27692" grpId="0"/>
      <p:bldP spid="27692" grpId="1"/>
      <p:bldP spid="27693" grpId="0"/>
      <p:bldP spid="27693" grpId="1"/>
      <p:bldP spid="27740" grpId="0"/>
      <p:bldP spid="27741" grpId="0"/>
      <p:bldP spid="27743" grpId="0"/>
      <p:bldP spid="27745" grpId="0"/>
      <p:bldP spid="277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</TotalTime>
  <Words>533</Words>
  <Application>Microsoft Office PowerPoint</Application>
  <PresentationFormat>Custom</PresentationFormat>
  <Paragraphs>93</Paragraphs>
  <Slides>10</Slides>
  <Notes>7</Notes>
  <HiddenSlides>0</HiddenSlides>
  <MMClips>3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admin</cp:lastModifiedBy>
  <cp:revision>94</cp:revision>
  <dcterms:created xsi:type="dcterms:W3CDTF">2012-02-01T11:37:54Z</dcterms:created>
  <dcterms:modified xsi:type="dcterms:W3CDTF">2020-05-06T14:26:20Z</dcterms:modified>
</cp:coreProperties>
</file>